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6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8" r:id="rId3"/>
    <p:sldId id="259" r:id="rId4"/>
    <p:sldId id="260" r:id="rId5"/>
    <p:sldId id="262" r:id="rId6"/>
    <p:sldId id="263" r:id="rId7"/>
    <p:sldId id="287" r:id="rId8"/>
    <p:sldId id="281" r:id="rId9"/>
    <p:sldId id="282" r:id="rId10"/>
    <p:sldId id="284" r:id="rId11"/>
    <p:sldId id="285" r:id="rId12"/>
    <p:sldId id="286" r:id="rId13"/>
    <p:sldId id="288" r:id="rId14"/>
    <p:sldId id="289" r:id="rId15"/>
    <p:sldId id="290" r:id="rId16"/>
    <p:sldId id="291" r:id="rId17"/>
    <p:sldId id="279" r:id="rId18"/>
    <p:sldId id="265" r:id="rId19"/>
    <p:sldId id="264" r:id="rId20"/>
    <p:sldId id="268" r:id="rId21"/>
    <p:sldId id="267" r:id="rId22"/>
    <p:sldId id="278" r:id="rId23"/>
    <p:sldId id="266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7" r:id="rId32"/>
    <p:sldId id="276" r:id="rId33"/>
    <p:sldId id="294" r:id="rId34"/>
    <p:sldId id="293" r:id="rId3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E220331-3BFC-4D2C-8284-95D77B11B0E8}">
          <p14:sldIdLst>
            <p14:sldId id="256"/>
            <p14:sldId id="258"/>
            <p14:sldId id="259"/>
            <p14:sldId id="260"/>
            <p14:sldId id="262"/>
            <p14:sldId id="263"/>
          </p14:sldIdLst>
        </p14:section>
        <p14:section name="Section sans titre" id="{0E8C655A-E659-4B58-9E44-BE6A89CF07FB}">
          <p14:sldIdLst>
            <p14:sldId id="287"/>
            <p14:sldId id="281"/>
            <p14:sldId id="282"/>
            <p14:sldId id="284"/>
            <p14:sldId id="285"/>
            <p14:sldId id="286"/>
            <p14:sldId id="288"/>
            <p14:sldId id="289"/>
            <p14:sldId id="290"/>
            <p14:sldId id="291"/>
            <p14:sldId id="279"/>
            <p14:sldId id="265"/>
            <p14:sldId id="264"/>
            <p14:sldId id="268"/>
            <p14:sldId id="267"/>
            <p14:sldId id="278"/>
            <p14:sldId id="266"/>
            <p14:sldId id="269"/>
            <p14:sldId id="270"/>
            <p14:sldId id="271"/>
            <p14:sldId id="272"/>
            <p14:sldId id="273"/>
            <p14:sldId id="274"/>
            <p14:sldId id="275"/>
            <p14:sldId id="277"/>
            <p14:sldId id="276"/>
            <p14:sldId id="294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50" autoAdjust="0"/>
    <p:restoredTop sz="94671" autoAdjust="0"/>
  </p:normalViewPr>
  <p:slideViewPr>
    <p:cSldViewPr>
      <p:cViewPr varScale="1">
        <p:scale>
          <a:sx n="70" d="100"/>
          <a:sy n="70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"/>
    </p:cViewPr>
  </p:sorterViewPr>
  <p:notesViewPr>
    <p:cSldViewPr>
      <p:cViewPr varScale="1">
        <p:scale>
          <a:sx n="56" d="100"/>
          <a:sy n="56" d="100"/>
        </p:scale>
        <p:origin x="-210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Infections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nosocomiales</a:t>
            </a:r>
            <a:r>
              <a:rPr lang="en-US" baseline="0" dirty="0" smtClean="0"/>
              <a:t> les plus </a:t>
            </a:r>
            <a:r>
              <a:rPr lang="en-US" baseline="0" dirty="0" err="1" smtClean="0"/>
              <a:t>fréquentes</a:t>
            </a:r>
            <a:r>
              <a:rPr lang="en-US" baseline="0" dirty="0" smtClean="0"/>
              <a:t> (%)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6744961270569531E-2"/>
          <c:y val="0.1002640533480776"/>
          <c:w val="0.91577700075366997"/>
          <c:h val="0.527941016889596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Colonne1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Feuil1!$A$2:$A$7</c:f>
              <c:strCache>
                <c:ptCount val="6"/>
                <c:pt idx="0">
                  <c:v>Urinaires</c:v>
                </c:pt>
                <c:pt idx="1">
                  <c:v>Sur plaies</c:v>
                </c:pt>
                <c:pt idx="2">
                  <c:v> Respiratoires</c:v>
                </c:pt>
                <c:pt idx="3">
                  <c:v> Sur cathéters intraveineux</c:v>
                </c:pt>
                <c:pt idx="4">
                  <c:v> Bactériennes et speticémies</c:v>
                </c:pt>
                <c:pt idx="5">
                  <c:v>Autres</c:v>
                </c:pt>
              </c:strCache>
            </c:strRef>
          </c:cat>
          <c:val>
            <c:numRef>
              <c:f>Feuil1!$B$2:$B$7</c:f>
              <c:numCache>
                <c:formatCode>General</c:formatCode>
                <c:ptCount val="6"/>
                <c:pt idx="0">
                  <c:v>40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  <c:pt idx="4">
                  <c:v>5</c:v>
                </c:pt>
                <c:pt idx="5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088192"/>
        <c:axId val="92089728"/>
      </c:barChart>
      <c:catAx>
        <c:axId val="92088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2089728"/>
        <c:crosses val="autoZero"/>
        <c:auto val="1"/>
        <c:lblAlgn val="ctr"/>
        <c:lblOffset val="100"/>
        <c:noMultiLvlLbl val="0"/>
      </c:catAx>
      <c:valAx>
        <c:axId val="92089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0881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Dépenses supplémentaires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tx2"/>
              </a:solidFill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cat>
            <c:strRef>
              <c:f>Feuil1!$A$2:$A$4</c:f>
              <c:strCache>
                <c:ptCount val="3"/>
                <c:pt idx="0">
                  <c:v>Accroissement durée de séjour</c:v>
                </c:pt>
                <c:pt idx="1">
                  <c:v>Consommation antibiotique</c:v>
                </c:pt>
                <c:pt idx="2">
                  <c:v>Examen de laboratoire</c:v>
                </c:pt>
              </c:strCache>
            </c:strRef>
          </c:cat>
          <c:val>
            <c:numRef>
              <c:f>Feuil1!$B$2:$B$4</c:f>
              <c:numCache>
                <c:formatCode>0%</c:formatCode>
                <c:ptCount val="3"/>
                <c:pt idx="0">
                  <c:v>0.75</c:v>
                </c:pt>
                <c:pt idx="1">
                  <c:v>0.2</c:v>
                </c:pt>
                <c:pt idx="2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293250555006562"/>
          <c:y val="0.17526700947400586"/>
          <c:w val="0.37778490011831045"/>
          <c:h val="0.51758222504249374"/>
        </c:manualLayout>
      </c:layout>
      <c:overlay val="0"/>
    </c:legend>
    <c:plotVisOnly val="1"/>
    <c:dispBlanksAs val="gap"/>
    <c:showDLblsOverMax val="0"/>
  </c:chart>
  <c:spPr>
    <a:ln>
      <a:solidFill>
        <a:schemeClr val="tx2"/>
      </a:solidFill>
    </a:ln>
  </c:spPr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2C13F9-CD8C-48C3-BE61-0D480F83C33D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E9EBEEF0-B753-4B36-AC4C-CA8A68D82877}">
      <dgm:prSet phldrT="[Texte]"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800" dirty="0" smtClean="0"/>
            <a:t> agent infectieux</a:t>
          </a:r>
          <a:endParaRPr lang="fr-FR" sz="1800" dirty="0"/>
        </a:p>
      </dgm:t>
    </dgm:pt>
    <dgm:pt modelId="{35BC4616-3B23-4D47-B32A-FFFBA7FC4E89}" type="parTrans" cxnId="{65EF819B-9B88-4A5D-8F51-3259C18B21B4}">
      <dgm:prSet/>
      <dgm:spPr/>
      <dgm:t>
        <a:bodyPr/>
        <a:lstStyle/>
        <a:p>
          <a:endParaRPr lang="fr-FR"/>
        </a:p>
      </dgm:t>
    </dgm:pt>
    <dgm:pt modelId="{DD0E8238-80DB-4D21-8D93-DC6D63BE18DC}" type="sibTrans" cxnId="{65EF819B-9B88-4A5D-8F51-3259C18B21B4}">
      <dgm:prSet/>
      <dgm:spPr/>
      <dgm:t>
        <a:bodyPr/>
        <a:lstStyle/>
        <a:p>
          <a:endParaRPr lang="fr-FR"/>
        </a:p>
      </dgm:t>
    </dgm:pt>
    <dgm:pt modelId="{C26C1A61-FDFC-46FD-A5BE-8A2DC2F483BD}">
      <dgm:prSet phldrT="[Texte]"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500" dirty="0" smtClean="0"/>
            <a:t>mode de transmission</a:t>
          </a:r>
          <a:endParaRPr lang="fr-FR" sz="1500" dirty="0"/>
        </a:p>
      </dgm:t>
    </dgm:pt>
    <dgm:pt modelId="{5B2D5073-8DE2-406D-AC9C-6306FF8ED18E}" type="parTrans" cxnId="{D8E1A5A8-CE10-4CC7-B6CD-646F8481E7FD}">
      <dgm:prSet/>
      <dgm:spPr/>
      <dgm:t>
        <a:bodyPr/>
        <a:lstStyle/>
        <a:p>
          <a:endParaRPr lang="fr-FR"/>
        </a:p>
      </dgm:t>
    </dgm:pt>
    <dgm:pt modelId="{5F7D23BF-6522-40BF-8C90-F89C1432A3D5}" type="sibTrans" cxnId="{D8E1A5A8-CE10-4CC7-B6CD-646F8481E7FD}">
      <dgm:prSet/>
      <dgm:spPr/>
      <dgm:t>
        <a:bodyPr/>
        <a:lstStyle/>
        <a:p>
          <a:endParaRPr lang="fr-FR"/>
        </a:p>
      </dgm:t>
    </dgm:pt>
    <dgm:pt modelId="{40CC9A85-B20B-4CF2-AC8C-1F6A000D9896}">
      <dgm:prSet phldrT="[Texte]"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800" dirty="0" smtClean="0"/>
            <a:t> sujet réceptif</a:t>
          </a:r>
          <a:endParaRPr lang="fr-FR" sz="1800" dirty="0"/>
        </a:p>
      </dgm:t>
    </dgm:pt>
    <dgm:pt modelId="{0F627176-1A4C-4774-B67F-BFC54BDECDC3}" type="parTrans" cxnId="{A57F224D-F96D-4889-8C72-2BAB0E5903C3}">
      <dgm:prSet/>
      <dgm:spPr/>
      <dgm:t>
        <a:bodyPr/>
        <a:lstStyle/>
        <a:p>
          <a:endParaRPr lang="fr-FR"/>
        </a:p>
      </dgm:t>
    </dgm:pt>
    <dgm:pt modelId="{8F11B944-5B82-4E0E-AE33-E27715C52CAB}" type="sibTrans" cxnId="{A57F224D-F96D-4889-8C72-2BAB0E5903C3}">
      <dgm:prSet/>
      <dgm:spPr/>
      <dgm:t>
        <a:bodyPr/>
        <a:lstStyle/>
        <a:p>
          <a:endParaRPr lang="fr-FR"/>
        </a:p>
      </dgm:t>
    </dgm:pt>
    <dgm:pt modelId="{B13BCDD1-D1F3-4A1E-9924-F97DBBCC0265}" type="pres">
      <dgm:prSet presAssocID="{A42C13F9-CD8C-48C3-BE61-0D480F83C33D}" presName="linearFlow" presStyleCnt="0">
        <dgm:presLayoutVars>
          <dgm:dir/>
          <dgm:resizeHandles val="exact"/>
        </dgm:presLayoutVars>
      </dgm:prSet>
      <dgm:spPr/>
    </dgm:pt>
    <dgm:pt modelId="{1E7E100D-04F0-4456-BAB0-F8E1F17AD604}" type="pres">
      <dgm:prSet presAssocID="{E9EBEEF0-B753-4B36-AC4C-CA8A68D8287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25ABA4-D2BA-45F0-B7E2-A3C378080A10}" type="pres">
      <dgm:prSet presAssocID="{DD0E8238-80DB-4D21-8D93-DC6D63BE18DC}" presName="spacerL" presStyleCnt="0"/>
      <dgm:spPr/>
    </dgm:pt>
    <dgm:pt modelId="{C3EFE6F9-20F8-4BC0-A591-9FA11C74A382}" type="pres">
      <dgm:prSet presAssocID="{DD0E8238-80DB-4D21-8D93-DC6D63BE18DC}" presName="sibTrans" presStyleLbl="sibTrans2D1" presStyleIdx="0" presStyleCnt="2"/>
      <dgm:spPr/>
      <dgm:t>
        <a:bodyPr/>
        <a:lstStyle/>
        <a:p>
          <a:endParaRPr lang="fr-FR"/>
        </a:p>
      </dgm:t>
    </dgm:pt>
    <dgm:pt modelId="{636CF3CD-3C07-45C2-B021-994B00459592}" type="pres">
      <dgm:prSet presAssocID="{DD0E8238-80DB-4D21-8D93-DC6D63BE18DC}" presName="spacerR" presStyleCnt="0"/>
      <dgm:spPr/>
    </dgm:pt>
    <dgm:pt modelId="{4A217E37-BD61-4AEB-8911-6909A8D5484E}" type="pres">
      <dgm:prSet presAssocID="{C26C1A61-FDFC-46FD-A5BE-8A2DC2F483B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D8421A0-82D0-4F15-A2E6-1A969748A049}" type="pres">
      <dgm:prSet presAssocID="{5F7D23BF-6522-40BF-8C90-F89C1432A3D5}" presName="spacerL" presStyleCnt="0"/>
      <dgm:spPr/>
    </dgm:pt>
    <dgm:pt modelId="{F46FCB5E-6237-4465-AC03-2BCD3B83CACF}" type="pres">
      <dgm:prSet presAssocID="{5F7D23BF-6522-40BF-8C90-F89C1432A3D5}" presName="sibTrans" presStyleLbl="sibTrans2D1" presStyleIdx="1" presStyleCnt="2"/>
      <dgm:spPr>
        <a:prstGeom prst="mathPlus">
          <a:avLst/>
        </a:prstGeom>
      </dgm:spPr>
      <dgm:t>
        <a:bodyPr/>
        <a:lstStyle/>
        <a:p>
          <a:endParaRPr lang="fr-FR"/>
        </a:p>
      </dgm:t>
    </dgm:pt>
    <dgm:pt modelId="{6A005D59-78A5-42C0-B18B-FA71AD685727}" type="pres">
      <dgm:prSet presAssocID="{5F7D23BF-6522-40BF-8C90-F89C1432A3D5}" presName="spacerR" presStyleCnt="0"/>
      <dgm:spPr/>
    </dgm:pt>
    <dgm:pt modelId="{1D17DAA9-93DC-4513-A775-8DC6D715F0AA}" type="pres">
      <dgm:prSet presAssocID="{40CC9A85-B20B-4CF2-AC8C-1F6A000D989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57F224D-F96D-4889-8C72-2BAB0E5903C3}" srcId="{A42C13F9-CD8C-48C3-BE61-0D480F83C33D}" destId="{40CC9A85-B20B-4CF2-AC8C-1F6A000D9896}" srcOrd="2" destOrd="0" parTransId="{0F627176-1A4C-4774-B67F-BFC54BDECDC3}" sibTransId="{8F11B944-5B82-4E0E-AE33-E27715C52CAB}"/>
    <dgm:cxn modelId="{34CF564D-64DB-4DEA-91DD-653FA372802B}" type="presOf" srcId="{C26C1A61-FDFC-46FD-A5BE-8A2DC2F483BD}" destId="{4A217E37-BD61-4AEB-8911-6909A8D5484E}" srcOrd="0" destOrd="0" presId="urn:microsoft.com/office/officeart/2005/8/layout/equation1"/>
    <dgm:cxn modelId="{E808D557-C4EF-4170-8BC4-2F2C29CF1F47}" type="presOf" srcId="{5F7D23BF-6522-40BF-8C90-F89C1432A3D5}" destId="{F46FCB5E-6237-4465-AC03-2BCD3B83CACF}" srcOrd="0" destOrd="0" presId="urn:microsoft.com/office/officeart/2005/8/layout/equation1"/>
    <dgm:cxn modelId="{B66F832F-8D34-43E0-B3B1-47A15B43BCBA}" type="presOf" srcId="{E9EBEEF0-B753-4B36-AC4C-CA8A68D82877}" destId="{1E7E100D-04F0-4456-BAB0-F8E1F17AD604}" srcOrd="0" destOrd="0" presId="urn:microsoft.com/office/officeart/2005/8/layout/equation1"/>
    <dgm:cxn modelId="{D8E1A5A8-CE10-4CC7-B6CD-646F8481E7FD}" srcId="{A42C13F9-CD8C-48C3-BE61-0D480F83C33D}" destId="{C26C1A61-FDFC-46FD-A5BE-8A2DC2F483BD}" srcOrd="1" destOrd="0" parTransId="{5B2D5073-8DE2-406D-AC9C-6306FF8ED18E}" sibTransId="{5F7D23BF-6522-40BF-8C90-F89C1432A3D5}"/>
    <dgm:cxn modelId="{09BAD6C4-6C75-4FE1-8F17-903CFAF58163}" type="presOf" srcId="{40CC9A85-B20B-4CF2-AC8C-1F6A000D9896}" destId="{1D17DAA9-93DC-4513-A775-8DC6D715F0AA}" srcOrd="0" destOrd="0" presId="urn:microsoft.com/office/officeart/2005/8/layout/equation1"/>
    <dgm:cxn modelId="{65EF819B-9B88-4A5D-8F51-3259C18B21B4}" srcId="{A42C13F9-CD8C-48C3-BE61-0D480F83C33D}" destId="{E9EBEEF0-B753-4B36-AC4C-CA8A68D82877}" srcOrd="0" destOrd="0" parTransId="{35BC4616-3B23-4D47-B32A-FFFBA7FC4E89}" sibTransId="{DD0E8238-80DB-4D21-8D93-DC6D63BE18DC}"/>
    <dgm:cxn modelId="{473647FA-9931-4DB2-B690-06EA6033F1FA}" type="presOf" srcId="{DD0E8238-80DB-4D21-8D93-DC6D63BE18DC}" destId="{C3EFE6F9-20F8-4BC0-A591-9FA11C74A382}" srcOrd="0" destOrd="0" presId="urn:microsoft.com/office/officeart/2005/8/layout/equation1"/>
    <dgm:cxn modelId="{2AD60497-3EBF-459C-B768-5E6F5BC89CB4}" type="presOf" srcId="{A42C13F9-CD8C-48C3-BE61-0D480F83C33D}" destId="{B13BCDD1-D1F3-4A1E-9924-F97DBBCC0265}" srcOrd="0" destOrd="0" presId="urn:microsoft.com/office/officeart/2005/8/layout/equation1"/>
    <dgm:cxn modelId="{79E599C2-99B1-49AE-87CC-98D29CE1723B}" type="presParOf" srcId="{B13BCDD1-D1F3-4A1E-9924-F97DBBCC0265}" destId="{1E7E100D-04F0-4456-BAB0-F8E1F17AD604}" srcOrd="0" destOrd="0" presId="urn:microsoft.com/office/officeart/2005/8/layout/equation1"/>
    <dgm:cxn modelId="{D6FEE00E-568E-44D0-AA36-3657427A7D84}" type="presParOf" srcId="{B13BCDD1-D1F3-4A1E-9924-F97DBBCC0265}" destId="{4825ABA4-D2BA-45F0-B7E2-A3C378080A10}" srcOrd="1" destOrd="0" presId="urn:microsoft.com/office/officeart/2005/8/layout/equation1"/>
    <dgm:cxn modelId="{5517C44C-5B8B-4CC3-8302-DA4741B3CCA2}" type="presParOf" srcId="{B13BCDD1-D1F3-4A1E-9924-F97DBBCC0265}" destId="{C3EFE6F9-20F8-4BC0-A591-9FA11C74A382}" srcOrd="2" destOrd="0" presId="urn:microsoft.com/office/officeart/2005/8/layout/equation1"/>
    <dgm:cxn modelId="{4A919348-2CED-4D59-8CEC-3B8F2FCC1121}" type="presParOf" srcId="{B13BCDD1-D1F3-4A1E-9924-F97DBBCC0265}" destId="{636CF3CD-3C07-45C2-B021-994B00459592}" srcOrd="3" destOrd="0" presId="urn:microsoft.com/office/officeart/2005/8/layout/equation1"/>
    <dgm:cxn modelId="{990760D2-F4BA-4FBB-AF6A-87B424CE7642}" type="presParOf" srcId="{B13BCDD1-D1F3-4A1E-9924-F97DBBCC0265}" destId="{4A217E37-BD61-4AEB-8911-6909A8D5484E}" srcOrd="4" destOrd="0" presId="urn:microsoft.com/office/officeart/2005/8/layout/equation1"/>
    <dgm:cxn modelId="{B42FB49C-111C-4681-80D3-25740FB8070B}" type="presParOf" srcId="{B13BCDD1-D1F3-4A1E-9924-F97DBBCC0265}" destId="{DD8421A0-82D0-4F15-A2E6-1A969748A049}" srcOrd="5" destOrd="0" presId="urn:microsoft.com/office/officeart/2005/8/layout/equation1"/>
    <dgm:cxn modelId="{9DC0C469-60C7-4FF0-88C5-FDEFE16F1B11}" type="presParOf" srcId="{B13BCDD1-D1F3-4A1E-9924-F97DBBCC0265}" destId="{F46FCB5E-6237-4465-AC03-2BCD3B83CACF}" srcOrd="6" destOrd="0" presId="urn:microsoft.com/office/officeart/2005/8/layout/equation1"/>
    <dgm:cxn modelId="{3FF14CA4-1F15-495B-9C3C-36D594E6FF62}" type="presParOf" srcId="{B13BCDD1-D1F3-4A1E-9924-F97DBBCC0265}" destId="{6A005D59-78A5-42C0-B18B-FA71AD685727}" srcOrd="7" destOrd="0" presId="urn:microsoft.com/office/officeart/2005/8/layout/equation1"/>
    <dgm:cxn modelId="{9B905BE4-EB02-4C30-856F-3113DB6EF826}" type="presParOf" srcId="{B13BCDD1-D1F3-4A1E-9924-F97DBBCC0265}" destId="{1D17DAA9-93DC-4513-A775-8DC6D715F0AA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3114E6-09F9-4969-8BC8-ECAE1F3477A3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7A72889-F2AE-4FD0-B824-7AE919876165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fr-FR" dirty="0" smtClean="0"/>
            <a:t>Perte de motricité, invalidité</a:t>
          </a:r>
          <a:endParaRPr lang="fr-FR" dirty="0"/>
        </a:p>
      </dgm:t>
    </dgm:pt>
    <dgm:pt modelId="{56A095E5-0669-4E5C-8E58-A1C7312A0C75}" type="parTrans" cxnId="{978562B1-D4A2-4D08-9F39-9E08F5DC15CC}">
      <dgm:prSet/>
      <dgm:spPr/>
      <dgm:t>
        <a:bodyPr/>
        <a:lstStyle/>
        <a:p>
          <a:endParaRPr lang="fr-FR"/>
        </a:p>
      </dgm:t>
    </dgm:pt>
    <dgm:pt modelId="{BC52F429-0829-4B2C-B0CA-E7E668D7343C}" type="sibTrans" cxnId="{978562B1-D4A2-4D08-9F39-9E08F5DC15CC}">
      <dgm:prSet/>
      <dgm:spPr/>
      <dgm:t>
        <a:bodyPr/>
        <a:lstStyle/>
        <a:p>
          <a:endParaRPr lang="fr-FR"/>
        </a:p>
      </dgm:t>
    </dgm:pt>
    <dgm:pt modelId="{B47AC56F-00DB-44D3-8B54-74E69E01C359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fr-FR" dirty="0" smtClean="0"/>
            <a:t>Incapacité au travail</a:t>
          </a:r>
          <a:endParaRPr lang="fr-FR" dirty="0"/>
        </a:p>
      </dgm:t>
    </dgm:pt>
    <dgm:pt modelId="{8414CBE2-4967-4335-91BE-DD47BFDE73F7}" type="parTrans" cxnId="{270C30F6-0F2A-49BD-A272-4267CF682BF8}">
      <dgm:prSet/>
      <dgm:spPr/>
      <dgm:t>
        <a:bodyPr/>
        <a:lstStyle/>
        <a:p>
          <a:endParaRPr lang="fr-FR"/>
        </a:p>
      </dgm:t>
    </dgm:pt>
    <dgm:pt modelId="{2290A940-38AE-4F17-86A5-0F34BBBE60C0}" type="sibTrans" cxnId="{270C30F6-0F2A-49BD-A272-4267CF682BF8}">
      <dgm:prSet/>
      <dgm:spPr>
        <a:solidFill>
          <a:schemeClr val="tx2"/>
        </a:solidFill>
      </dgm:spPr>
      <dgm:t>
        <a:bodyPr/>
        <a:lstStyle/>
        <a:p>
          <a:endParaRPr lang="fr-FR"/>
        </a:p>
      </dgm:t>
    </dgm:pt>
    <dgm:pt modelId="{9BE503F9-BC3F-44D5-BEC4-7BF1E4B29897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fr-FR" sz="1400" dirty="0" smtClean="0"/>
            <a:t> Facteur d’exclusion sociale</a:t>
          </a:r>
          <a:endParaRPr lang="fr-FR" sz="1400" dirty="0"/>
        </a:p>
      </dgm:t>
    </dgm:pt>
    <dgm:pt modelId="{FE38363A-E684-4943-B34E-75538A83D537}" type="parTrans" cxnId="{7F932B75-7782-4A26-98E8-D9FB736B7C27}">
      <dgm:prSet/>
      <dgm:spPr/>
      <dgm:t>
        <a:bodyPr/>
        <a:lstStyle/>
        <a:p>
          <a:endParaRPr lang="fr-FR"/>
        </a:p>
      </dgm:t>
    </dgm:pt>
    <dgm:pt modelId="{C4BA6504-A33A-4D31-94E7-D4B99449DB80}" type="sibTrans" cxnId="{7F932B75-7782-4A26-98E8-D9FB736B7C27}">
      <dgm:prSet/>
      <dgm:spPr>
        <a:solidFill>
          <a:schemeClr val="tx2"/>
        </a:solidFill>
      </dgm:spPr>
      <dgm:t>
        <a:bodyPr/>
        <a:lstStyle/>
        <a:p>
          <a:endParaRPr lang="fr-FR"/>
        </a:p>
      </dgm:t>
    </dgm:pt>
    <dgm:pt modelId="{295B4586-703A-4433-8A96-B93C7D835DF9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200" dirty="0" smtClean="0"/>
            <a:t>Détresse psychologique de la victime </a:t>
          </a:r>
        </a:p>
      </dgm:t>
    </dgm:pt>
    <dgm:pt modelId="{C447D095-269D-4F4B-97CD-C9689A8DC6C3}" type="parTrans" cxnId="{9FD09056-34A7-4B6B-BE71-9D6846ACF744}">
      <dgm:prSet/>
      <dgm:spPr/>
      <dgm:t>
        <a:bodyPr/>
        <a:lstStyle/>
        <a:p>
          <a:endParaRPr lang="fr-FR"/>
        </a:p>
      </dgm:t>
    </dgm:pt>
    <dgm:pt modelId="{09E3BD04-EB2A-49C7-A50D-C8E898A72D9E}" type="sibTrans" cxnId="{9FD09056-34A7-4B6B-BE71-9D6846ACF744}">
      <dgm:prSet/>
      <dgm:spPr>
        <a:solidFill>
          <a:schemeClr val="tx2"/>
        </a:solidFill>
      </dgm:spPr>
      <dgm:t>
        <a:bodyPr/>
        <a:lstStyle/>
        <a:p>
          <a:endParaRPr lang="fr-FR"/>
        </a:p>
      </dgm:t>
    </dgm:pt>
    <dgm:pt modelId="{CEC3BA16-236B-4A83-9DE3-681006C72B15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200" dirty="0" smtClean="0"/>
            <a:t>Détresse psychologique de l’entourage</a:t>
          </a:r>
        </a:p>
      </dgm:t>
    </dgm:pt>
    <dgm:pt modelId="{6205A50B-5AC3-44E9-90C0-D5353E11254D}" type="parTrans" cxnId="{3755451B-8853-4452-A8CF-A9974D0B044F}">
      <dgm:prSet/>
      <dgm:spPr/>
      <dgm:t>
        <a:bodyPr/>
        <a:lstStyle/>
        <a:p>
          <a:endParaRPr lang="fr-FR"/>
        </a:p>
      </dgm:t>
    </dgm:pt>
    <dgm:pt modelId="{DCF467B3-118A-406F-9F99-059467523B05}" type="sibTrans" cxnId="{3755451B-8853-4452-A8CF-A9974D0B044F}">
      <dgm:prSet/>
      <dgm:spPr>
        <a:solidFill>
          <a:schemeClr val="tx2"/>
        </a:solidFill>
      </dgm:spPr>
      <dgm:t>
        <a:bodyPr/>
        <a:lstStyle/>
        <a:p>
          <a:endParaRPr lang="fr-FR"/>
        </a:p>
      </dgm:t>
    </dgm:pt>
    <dgm:pt modelId="{9BB03677-ECA5-45D1-98F8-FCC1CCD4EB65}" type="pres">
      <dgm:prSet presAssocID="{ED3114E6-09F9-4969-8BC8-ECAE1F3477A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004CE3C-4F07-45F1-A4E2-877D81B1FAB3}" type="pres">
      <dgm:prSet presAssocID="{47A72889-F2AE-4FD0-B824-7AE919876165}" presName="centerShape" presStyleLbl="node0" presStyleIdx="0" presStyleCnt="1"/>
      <dgm:spPr/>
      <dgm:t>
        <a:bodyPr/>
        <a:lstStyle/>
        <a:p>
          <a:endParaRPr lang="fr-FR"/>
        </a:p>
      </dgm:t>
    </dgm:pt>
    <dgm:pt modelId="{D490BB90-5C69-4AAB-BB3C-26F69FAA6337}" type="pres">
      <dgm:prSet presAssocID="{B47AC56F-00DB-44D3-8B54-74E69E01C359}" presName="node" presStyleLbl="node1" presStyleIdx="0" presStyleCnt="4" custScaleX="112933" custScaleY="10792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C1C525E-6EB0-4BE7-9F31-679CD3A832FE}" type="pres">
      <dgm:prSet presAssocID="{B47AC56F-00DB-44D3-8B54-74E69E01C359}" presName="dummy" presStyleCnt="0"/>
      <dgm:spPr/>
    </dgm:pt>
    <dgm:pt modelId="{491FD9DB-7D7A-44DE-91FC-A783141E272F}" type="pres">
      <dgm:prSet presAssocID="{2290A940-38AE-4F17-86A5-0F34BBBE60C0}" presName="sibTrans" presStyleLbl="sibTrans2D1" presStyleIdx="0" presStyleCnt="4" custScaleX="106559" custScaleY="110802"/>
      <dgm:spPr/>
      <dgm:t>
        <a:bodyPr/>
        <a:lstStyle/>
        <a:p>
          <a:endParaRPr lang="fr-FR"/>
        </a:p>
      </dgm:t>
    </dgm:pt>
    <dgm:pt modelId="{7DD3EEAE-22E9-4A85-95EA-FCA89B6FF364}" type="pres">
      <dgm:prSet presAssocID="{9BE503F9-BC3F-44D5-BEC4-7BF1E4B29897}" presName="node" presStyleLbl="node1" presStyleIdx="1" presStyleCnt="4" custScaleX="108563" custScaleY="10869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4D4A90-9894-4D97-A225-75DA42B711E9}" type="pres">
      <dgm:prSet presAssocID="{9BE503F9-BC3F-44D5-BEC4-7BF1E4B29897}" presName="dummy" presStyleCnt="0"/>
      <dgm:spPr/>
    </dgm:pt>
    <dgm:pt modelId="{3581E480-1625-442F-9E8A-DE7BC100238F}" type="pres">
      <dgm:prSet presAssocID="{C4BA6504-A33A-4D31-94E7-D4B99449DB80}" presName="sibTrans" presStyleLbl="sibTrans2D1" presStyleIdx="1" presStyleCnt="4" custScaleX="113777" custScaleY="105758"/>
      <dgm:spPr/>
      <dgm:t>
        <a:bodyPr/>
        <a:lstStyle/>
        <a:p>
          <a:endParaRPr lang="fr-FR"/>
        </a:p>
      </dgm:t>
    </dgm:pt>
    <dgm:pt modelId="{25B8F476-868D-44F1-BB6A-BA3460CD8619}" type="pres">
      <dgm:prSet presAssocID="{295B4586-703A-4433-8A96-B93C7D835DF9}" presName="node" presStyleLbl="node1" presStyleIdx="2" presStyleCnt="4" custScaleX="121667" custScaleY="115627" custRadScaleRad="102121" custRadScaleInc="152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EE3EFA-66B8-4F60-9C8F-481715EAB8C9}" type="pres">
      <dgm:prSet presAssocID="{295B4586-703A-4433-8A96-B93C7D835DF9}" presName="dummy" presStyleCnt="0"/>
      <dgm:spPr/>
    </dgm:pt>
    <dgm:pt modelId="{F85C3138-30DE-4000-94B2-A42B7E7C9D6A}" type="pres">
      <dgm:prSet presAssocID="{09E3BD04-EB2A-49C7-A50D-C8E898A72D9E}" presName="sibTrans" presStyleLbl="sibTrans2D1" presStyleIdx="2" presStyleCnt="4" custScaleX="110005" custScaleY="109368"/>
      <dgm:spPr/>
      <dgm:t>
        <a:bodyPr/>
        <a:lstStyle/>
        <a:p>
          <a:endParaRPr lang="fr-FR"/>
        </a:p>
      </dgm:t>
    </dgm:pt>
    <dgm:pt modelId="{4A639598-FA7D-416A-9BC2-3FE73F6D48A9}" type="pres">
      <dgm:prSet presAssocID="{CEC3BA16-236B-4A83-9DE3-681006C72B15}" presName="node" presStyleLbl="node1" presStyleIdx="3" presStyleCnt="4" custScaleX="121614" custScaleY="1310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6C2475-8AAB-425E-8D8F-CDB8BBF5009B}" type="pres">
      <dgm:prSet presAssocID="{CEC3BA16-236B-4A83-9DE3-681006C72B15}" presName="dummy" presStyleCnt="0"/>
      <dgm:spPr/>
    </dgm:pt>
    <dgm:pt modelId="{5FB43893-229D-4BA3-B0CA-916FD259E152}" type="pres">
      <dgm:prSet presAssocID="{DCF467B3-118A-406F-9F99-059467523B05}" presName="sibTrans" presStyleLbl="sibTrans2D1" presStyleIdx="3" presStyleCnt="4" custScaleX="106395" custScaleY="110802"/>
      <dgm:spPr/>
      <dgm:t>
        <a:bodyPr/>
        <a:lstStyle/>
        <a:p>
          <a:endParaRPr lang="fr-FR"/>
        </a:p>
      </dgm:t>
    </dgm:pt>
  </dgm:ptLst>
  <dgm:cxnLst>
    <dgm:cxn modelId="{2A63BCE8-7869-413E-8E31-AFD88CBA49A1}" type="presOf" srcId="{9BE503F9-BC3F-44D5-BEC4-7BF1E4B29897}" destId="{7DD3EEAE-22E9-4A85-95EA-FCA89B6FF364}" srcOrd="0" destOrd="0" presId="urn:microsoft.com/office/officeart/2005/8/layout/radial6"/>
    <dgm:cxn modelId="{9FD09056-34A7-4B6B-BE71-9D6846ACF744}" srcId="{47A72889-F2AE-4FD0-B824-7AE919876165}" destId="{295B4586-703A-4433-8A96-B93C7D835DF9}" srcOrd="2" destOrd="0" parTransId="{C447D095-269D-4F4B-97CD-C9689A8DC6C3}" sibTransId="{09E3BD04-EB2A-49C7-A50D-C8E898A72D9E}"/>
    <dgm:cxn modelId="{3755451B-8853-4452-A8CF-A9974D0B044F}" srcId="{47A72889-F2AE-4FD0-B824-7AE919876165}" destId="{CEC3BA16-236B-4A83-9DE3-681006C72B15}" srcOrd="3" destOrd="0" parTransId="{6205A50B-5AC3-44E9-90C0-D5353E11254D}" sibTransId="{DCF467B3-118A-406F-9F99-059467523B05}"/>
    <dgm:cxn modelId="{99199E21-A81E-4ABE-BDE2-F181822FDFBC}" type="presOf" srcId="{47A72889-F2AE-4FD0-B824-7AE919876165}" destId="{4004CE3C-4F07-45F1-A4E2-877D81B1FAB3}" srcOrd="0" destOrd="0" presId="urn:microsoft.com/office/officeart/2005/8/layout/radial6"/>
    <dgm:cxn modelId="{3D0A2FD3-8879-4C80-860E-AA4D917E5A4D}" type="presOf" srcId="{295B4586-703A-4433-8A96-B93C7D835DF9}" destId="{25B8F476-868D-44F1-BB6A-BA3460CD8619}" srcOrd="0" destOrd="0" presId="urn:microsoft.com/office/officeart/2005/8/layout/radial6"/>
    <dgm:cxn modelId="{270C30F6-0F2A-49BD-A272-4267CF682BF8}" srcId="{47A72889-F2AE-4FD0-B824-7AE919876165}" destId="{B47AC56F-00DB-44D3-8B54-74E69E01C359}" srcOrd="0" destOrd="0" parTransId="{8414CBE2-4967-4335-91BE-DD47BFDE73F7}" sibTransId="{2290A940-38AE-4F17-86A5-0F34BBBE60C0}"/>
    <dgm:cxn modelId="{B53430BF-3D7E-4B5A-802A-EF2795F18208}" type="presOf" srcId="{ED3114E6-09F9-4969-8BC8-ECAE1F3477A3}" destId="{9BB03677-ECA5-45D1-98F8-FCC1CCD4EB65}" srcOrd="0" destOrd="0" presId="urn:microsoft.com/office/officeart/2005/8/layout/radial6"/>
    <dgm:cxn modelId="{99E25EE5-5B93-48E3-9816-82E4020F0A66}" type="presOf" srcId="{B47AC56F-00DB-44D3-8B54-74E69E01C359}" destId="{D490BB90-5C69-4AAB-BB3C-26F69FAA6337}" srcOrd="0" destOrd="0" presId="urn:microsoft.com/office/officeart/2005/8/layout/radial6"/>
    <dgm:cxn modelId="{4C827A35-2766-44B2-A66E-5951B1F3F49B}" type="presOf" srcId="{CEC3BA16-236B-4A83-9DE3-681006C72B15}" destId="{4A639598-FA7D-416A-9BC2-3FE73F6D48A9}" srcOrd="0" destOrd="0" presId="urn:microsoft.com/office/officeart/2005/8/layout/radial6"/>
    <dgm:cxn modelId="{BA9A56A9-F6A0-4347-B4B8-FD6F385FE29F}" type="presOf" srcId="{DCF467B3-118A-406F-9F99-059467523B05}" destId="{5FB43893-229D-4BA3-B0CA-916FD259E152}" srcOrd="0" destOrd="0" presId="urn:microsoft.com/office/officeart/2005/8/layout/radial6"/>
    <dgm:cxn modelId="{7E5E5CF4-760D-4BCE-8C27-E11DD012ED72}" type="presOf" srcId="{09E3BD04-EB2A-49C7-A50D-C8E898A72D9E}" destId="{F85C3138-30DE-4000-94B2-A42B7E7C9D6A}" srcOrd="0" destOrd="0" presId="urn:microsoft.com/office/officeart/2005/8/layout/radial6"/>
    <dgm:cxn modelId="{7F932B75-7782-4A26-98E8-D9FB736B7C27}" srcId="{47A72889-F2AE-4FD0-B824-7AE919876165}" destId="{9BE503F9-BC3F-44D5-BEC4-7BF1E4B29897}" srcOrd="1" destOrd="0" parTransId="{FE38363A-E684-4943-B34E-75538A83D537}" sibTransId="{C4BA6504-A33A-4D31-94E7-D4B99449DB80}"/>
    <dgm:cxn modelId="{9A8455DD-2B29-4CC8-9538-21C019B48889}" type="presOf" srcId="{2290A940-38AE-4F17-86A5-0F34BBBE60C0}" destId="{491FD9DB-7D7A-44DE-91FC-A783141E272F}" srcOrd="0" destOrd="0" presId="urn:microsoft.com/office/officeart/2005/8/layout/radial6"/>
    <dgm:cxn modelId="{978562B1-D4A2-4D08-9F39-9E08F5DC15CC}" srcId="{ED3114E6-09F9-4969-8BC8-ECAE1F3477A3}" destId="{47A72889-F2AE-4FD0-B824-7AE919876165}" srcOrd="0" destOrd="0" parTransId="{56A095E5-0669-4E5C-8E58-A1C7312A0C75}" sibTransId="{BC52F429-0829-4B2C-B0CA-E7E668D7343C}"/>
    <dgm:cxn modelId="{04F3DDE6-416F-43FC-9A75-32CE5381669E}" type="presOf" srcId="{C4BA6504-A33A-4D31-94E7-D4B99449DB80}" destId="{3581E480-1625-442F-9E8A-DE7BC100238F}" srcOrd="0" destOrd="0" presId="urn:microsoft.com/office/officeart/2005/8/layout/radial6"/>
    <dgm:cxn modelId="{028A17B8-CD4D-4B73-999C-C7C486369AC0}" type="presParOf" srcId="{9BB03677-ECA5-45D1-98F8-FCC1CCD4EB65}" destId="{4004CE3C-4F07-45F1-A4E2-877D81B1FAB3}" srcOrd="0" destOrd="0" presId="urn:microsoft.com/office/officeart/2005/8/layout/radial6"/>
    <dgm:cxn modelId="{516FFC8E-FFA4-4DB0-B7EA-4BE07D32327E}" type="presParOf" srcId="{9BB03677-ECA5-45D1-98F8-FCC1CCD4EB65}" destId="{D490BB90-5C69-4AAB-BB3C-26F69FAA6337}" srcOrd="1" destOrd="0" presId="urn:microsoft.com/office/officeart/2005/8/layout/radial6"/>
    <dgm:cxn modelId="{DA4372B0-4CAF-4D29-9C71-E2B72F21B8F4}" type="presParOf" srcId="{9BB03677-ECA5-45D1-98F8-FCC1CCD4EB65}" destId="{FC1C525E-6EB0-4BE7-9F31-679CD3A832FE}" srcOrd="2" destOrd="0" presId="urn:microsoft.com/office/officeart/2005/8/layout/radial6"/>
    <dgm:cxn modelId="{16FC0051-3C21-471B-83DA-41D6BF2F93BE}" type="presParOf" srcId="{9BB03677-ECA5-45D1-98F8-FCC1CCD4EB65}" destId="{491FD9DB-7D7A-44DE-91FC-A783141E272F}" srcOrd="3" destOrd="0" presId="urn:microsoft.com/office/officeart/2005/8/layout/radial6"/>
    <dgm:cxn modelId="{2F1BB293-E730-4F51-A50B-09499E53BE25}" type="presParOf" srcId="{9BB03677-ECA5-45D1-98F8-FCC1CCD4EB65}" destId="{7DD3EEAE-22E9-4A85-95EA-FCA89B6FF364}" srcOrd="4" destOrd="0" presId="urn:microsoft.com/office/officeart/2005/8/layout/radial6"/>
    <dgm:cxn modelId="{3A3B76E0-835F-468C-A997-8FFC3FC8971E}" type="presParOf" srcId="{9BB03677-ECA5-45D1-98F8-FCC1CCD4EB65}" destId="{E74D4A90-9894-4D97-A225-75DA42B711E9}" srcOrd="5" destOrd="0" presId="urn:microsoft.com/office/officeart/2005/8/layout/radial6"/>
    <dgm:cxn modelId="{176B6E3A-31E8-4057-881C-B664621A71EA}" type="presParOf" srcId="{9BB03677-ECA5-45D1-98F8-FCC1CCD4EB65}" destId="{3581E480-1625-442F-9E8A-DE7BC100238F}" srcOrd="6" destOrd="0" presId="urn:microsoft.com/office/officeart/2005/8/layout/radial6"/>
    <dgm:cxn modelId="{F61F9BFB-36CF-4550-99DE-673D5CFE330B}" type="presParOf" srcId="{9BB03677-ECA5-45D1-98F8-FCC1CCD4EB65}" destId="{25B8F476-868D-44F1-BB6A-BA3460CD8619}" srcOrd="7" destOrd="0" presId="urn:microsoft.com/office/officeart/2005/8/layout/radial6"/>
    <dgm:cxn modelId="{886AE4FE-6752-4C8D-996B-94CD2A8F24F8}" type="presParOf" srcId="{9BB03677-ECA5-45D1-98F8-FCC1CCD4EB65}" destId="{67EE3EFA-66B8-4F60-9C8F-481715EAB8C9}" srcOrd="8" destOrd="0" presId="urn:microsoft.com/office/officeart/2005/8/layout/radial6"/>
    <dgm:cxn modelId="{2A00F700-6509-4ABD-BBA4-883D208415E1}" type="presParOf" srcId="{9BB03677-ECA5-45D1-98F8-FCC1CCD4EB65}" destId="{F85C3138-30DE-4000-94B2-A42B7E7C9D6A}" srcOrd="9" destOrd="0" presId="urn:microsoft.com/office/officeart/2005/8/layout/radial6"/>
    <dgm:cxn modelId="{4F7AFF00-CB33-45FB-B706-BF62A8D8F245}" type="presParOf" srcId="{9BB03677-ECA5-45D1-98F8-FCC1CCD4EB65}" destId="{4A639598-FA7D-416A-9BC2-3FE73F6D48A9}" srcOrd="10" destOrd="0" presId="urn:microsoft.com/office/officeart/2005/8/layout/radial6"/>
    <dgm:cxn modelId="{53658B21-AE18-4618-9023-74BF489C0942}" type="presParOf" srcId="{9BB03677-ECA5-45D1-98F8-FCC1CCD4EB65}" destId="{7A6C2475-8AAB-425E-8D8F-CDB8BBF5009B}" srcOrd="11" destOrd="0" presId="urn:microsoft.com/office/officeart/2005/8/layout/radial6"/>
    <dgm:cxn modelId="{53AF9C4A-69F0-4642-8303-C4C85B7451A3}" type="presParOf" srcId="{9BB03677-ECA5-45D1-98F8-FCC1CCD4EB65}" destId="{5FB43893-229D-4BA3-B0CA-916FD259E152}" srcOrd="12" destOrd="0" presId="urn:microsoft.com/office/officeart/2005/8/layout/radial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E100D-04F0-4456-BAB0-F8E1F17AD604}">
      <dsp:nvSpPr>
        <dsp:cNvPr id="0" name=""/>
        <dsp:cNvSpPr/>
      </dsp:nvSpPr>
      <dsp:spPr>
        <a:xfrm>
          <a:off x="1230" y="953988"/>
          <a:ext cx="1630560" cy="1630560"/>
        </a:xfrm>
        <a:prstGeom prst="ellipse">
          <a:avLst/>
        </a:prstGeom>
        <a:gradFill rotWithShape="1">
          <a:gsLst>
            <a:gs pos="0">
              <a:schemeClr val="dk1">
                <a:tint val="96000"/>
                <a:satMod val="130000"/>
                <a:lumMod val="114000"/>
              </a:schemeClr>
            </a:gs>
            <a:gs pos="60000">
              <a:schemeClr val="dk1">
                <a:tint val="100000"/>
                <a:satMod val="106000"/>
                <a:lumMod val="110000"/>
              </a:schemeClr>
            </a:gs>
            <a:gs pos="100000">
              <a:schemeClr val="dk1"/>
            </a:gs>
          </a:gsLst>
          <a:lin ang="5400000" scaled="0"/>
        </a:gradFill>
        <a:ln>
          <a:noFill/>
        </a:ln>
        <a:effectLst>
          <a:reflection blurRad="12700" stA="24000" endPos="28000" dist="50800" dir="5400000" sy="-100000" rotWithShape="0"/>
        </a:effectLst>
        <a:scene3d>
          <a:camera prst="orthographicFront">
            <a:rot lat="0" lon="0" rev="0"/>
          </a:camera>
          <a:lightRig rig="threePt" dir="t">
            <a:rot lat="0" lon="0" rev="4800000"/>
          </a:lightRig>
        </a:scene3d>
        <a:sp3d>
          <a:bevelT w="69850" h="3175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 agent infectieux</a:t>
          </a:r>
          <a:endParaRPr lang="fr-FR" sz="1800" kern="1200" dirty="0"/>
        </a:p>
      </dsp:txBody>
      <dsp:txXfrm>
        <a:off x="240020" y="1192778"/>
        <a:ext cx="1152980" cy="1152980"/>
      </dsp:txXfrm>
    </dsp:sp>
    <dsp:sp modelId="{C3EFE6F9-20F8-4BC0-A591-9FA11C74A382}">
      <dsp:nvSpPr>
        <dsp:cNvPr id="0" name=""/>
        <dsp:cNvSpPr/>
      </dsp:nvSpPr>
      <dsp:spPr>
        <a:xfrm>
          <a:off x="1764192" y="1296405"/>
          <a:ext cx="945725" cy="94572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kern="1200"/>
        </a:p>
      </dsp:txBody>
      <dsp:txXfrm>
        <a:off x="1889548" y="1658050"/>
        <a:ext cx="695013" cy="222435"/>
      </dsp:txXfrm>
    </dsp:sp>
    <dsp:sp modelId="{4A217E37-BD61-4AEB-8911-6909A8D5484E}">
      <dsp:nvSpPr>
        <dsp:cNvPr id="0" name=""/>
        <dsp:cNvSpPr/>
      </dsp:nvSpPr>
      <dsp:spPr>
        <a:xfrm>
          <a:off x="2842319" y="953988"/>
          <a:ext cx="1630560" cy="1630560"/>
        </a:xfrm>
        <a:prstGeom prst="ellipse">
          <a:avLst/>
        </a:prstGeom>
        <a:gradFill rotWithShape="1">
          <a:gsLst>
            <a:gs pos="0">
              <a:schemeClr val="dk1">
                <a:tint val="96000"/>
                <a:satMod val="130000"/>
                <a:lumMod val="114000"/>
              </a:schemeClr>
            </a:gs>
            <a:gs pos="60000">
              <a:schemeClr val="dk1">
                <a:tint val="100000"/>
                <a:satMod val="106000"/>
                <a:lumMod val="110000"/>
              </a:schemeClr>
            </a:gs>
            <a:gs pos="100000">
              <a:schemeClr val="dk1"/>
            </a:gs>
          </a:gsLst>
          <a:lin ang="5400000" scaled="0"/>
        </a:gradFill>
        <a:ln>
          <a:noFill/>
        </a:ln>
        <a:effectLst>
          <a:reflection blurRad="12700" stA="24000" endPos="28000" dist="50800" dir="5400000" sy="-100000" rotWithShape="0"/>
        </a:effectLst>
        <a:scene3d>
          <a:camera prst="orthographicFront">
            <a:rot lat="0" lon="0" rev="0"/>
          </a:camera>
          <a:lightRig rig="threePt" dir="t">
            <a:rot lat="0" lon="0" rev="4800000"/>
          </a:lightRig>
        </a:scene3d>
        <a:sp3d>
          <a:bevelT w="69850" h="3175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mode de transmission</a:t>
          </a:r>
          <a:endParaRPr lang="fr-FR" sz="1500" kern="1200" dirty="0"/>
        </a:p>
      </dsp:txBody>
      <dsp:txXfrm>
        <a:off x="3081109" y="1192778"/>
        <a:ext cx="1152980" cy="1152980"/>
      </dsp:txXfrm>
    </dsp:sp>
    <dsp:sp modelId="{F46FCB5E-6237-4465-AC03-2BCD3B83CACF}">
      <dsp:nvSpPr>
        <dsp:cNvPr id="0" name=""/>
        <dsp:cNvSpPr/>
      </dsp:nvSpPr>
      <dsp:spPr>
        <a:xfrm>
          <a:off x="4605282" y="1296405"/>
          <a:ext cx="945725" cy="94572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600" kern="1200"/>
        </a:p>
      </dsp:txBody>
      <dsp:txXfrm>
        <a:off x="4730638" y="1658050"/>
        <a:ext cx="695013" cy="222435"/>
      </dsp:txXfrm>
    </dsp:sp>
    <dsp:sp modelId="{1D17DAA9-93DC-4513-A775-8DC6D715F0AA}">
      <dsp:nvSpPr>
        <dsp:cNvPr id="0" name=""/>
        <dsp:cNvSpPr/>
      </dsp:nvSpPr>
      <dsp:spPr>
        <a:xfrm>
          <a:off x="5683408" y="953988"/>
          <a:ext cx="1630560" cy="1630560"/>
        </a:xfrm>
        <a:prstGeom prst="ellipse">
          <a:avLst/>
        </a:prstGeom>
        <a:gradFill rotWithShape="1">
          <a:gsLst>
            <a:gs pos="0">
              <a:schemeClr val="dk1">
                <a:tint val="96000"/>
                <a:satMod val="130000"/>
                <a:lumMod val="114000"/>
              </a:schemeClr>
            </a:gs>
            <a:gs pos="60000">
              <a:schemeClr val="dk1">
                <a:tint val="100000"/>
                <a:satMod val="106000"/>
                <a:lumMod val="110000"/>
              </a:schemeClr>
            </a:gs>
            <a:gs pos="100000">
              <a:schemeClr val="dk1"/>
            </a:gs>
          </a:gsLst>
          <a:lin ang="5400000" scaled="0"/>
        </a:gradFill>
        <a:ln>
          <a:noFill/>
        </a:ln>
        <a:effectLst>
          <a:reflection blurRad="12700" stA="24000" endPos="28000" dist="50800" dir="5400000" sy="-100000" rotWithShape="0"/>
        </a:effectLst>
        <a:scene3d>
          <a:camera prst="orthographicFront">
            <a:rot lat="0" lon="0" rev="0"/>
          </a:camera>
          <a:lightRig rig="threePt" dir="t">
            <a:rot lat="0" lon="0" rev="4800000"/>
          </a:lightRig>
        </a:scene3d>
        <a:sp3d>
          <a:bevelT w="69850" h="3175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 sujet réceptif</a:t>
          </a:r>
          <a:endParaRPr lang="fr-FR" sz="1800" kern="1200" dirty="0"/>
        </a:p>
      </dsp:txBody>
      <dsp:txXfrm>
        <a:off x="5922198" y="1192778"/>
        <a:ext cx="1152980" cy="11529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43893-229D-4BA3-B0CA-916FD259E152}">
      <dsp:nvSpPr>
        <dsp:cNvPr id="0" name=""/>
        <dsp:cNvSpPr/>
      </dsp:nvSpPr>
      <dsp:spPr>
        <a:xfrm>
          <a:off x="2203826" y="357013"/>
          <a:ext cx="4245200" cy="4421041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5C3138-30DE-4000-94B2-A42B7E7C9D6A}">
      <dsp:nvSpPr>
        <dsp:cNvPr id="0" name=""/>
        <dsp:cNvSpPr/>
      </dsp:nvSpPr>
      <dsp:spPr>
        <a:xfrm>
          <a:off x="2131806" y="385686"/>
          <a:ext cx="4389240" cy="4363824"/>
        </a:xfrm>
        <a:prstGeom prst="blockArc">
          <a:avLst>
            <a:gd name="adj1" fmla="val 5427977"/>
            <a:gd name="adj2" fmla="val 10800114"/>
            <a:gd name="adj3" fmla="val 464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81E480-1625-442F-9E8A-DE7BC100238F}">
      <dsp:nvSpPr>
        <dsp:cNvPr id="0" name=""/>
        <dsp:cNvSpPr/>
      </dsp:nvSpPr>
      <dsp:spPr>
        <a:xfrm>
          <a:off x="2056554" y="457706"/>
          <a:ext cx="4539744" cy="4219783"/>
        </a:xfrm>
        <a:prstGeom prst="blockArc">
          <a:avLst>
            <a:gd name="adj1" fmla="val 21599886"/>
            <a:gd name="adj2" fmla="val 5427977"/>
            <a:gd name="adj3" fmla="val 464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1FD9DB-7D7A-44DE-91FC-A783141E272F}">
      <dsp:nvSpPr>
        <dsp:cNvPr id="0" name=""/>
        <dsp:cNvSpPr/>
      </dsp:nvSpPr>
      <dsp:spPr>
        <a:xfrm>
          <a:off x="2200555" y="357013"/>
          <a:ext cx="4251744" cy="4421041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04CE3C-4F07-45F1-A4E2-877D81B1FAB3}">
      <dsp:nvSpPr>
        <dsp:cNvPr id="0" name=""/>
        <dsp:cNvSpPr/>
      </dsp:nvSpPr>
      <dsp:spPr>
        <a:xfrm>
          <a:off x="3408026" y="1649133"/>
          <a:ext cx="1836801" cy="1836801"/>
        </a:xfrm>
        <a:prstGeom prst="ellipse">
          <a:avLst/>
        </a:prstGeom>
        <a:solidFill>
          <a:schemeClr val="dk1"/>
        </a:solidFill>
        <a:ln w="1905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Perte de motricité, invalidité</a:t>
          </a:r>
          <a:endParaRPr lang="fr-FR" sz="2400" kern="1200" dirty="0"/>
        </a:p>
      </dsp:txBody>
      <dsp:txXfrm>
        <a:off x="3677019" y="1918126"/>
        <a:ext cx="1298815" cy="1298815"/>
      </dsp:txXfrm>
    </dsp:sp>
    <dsp:sp modelId="{D490BB90-5C69-4AAB-BB3C-26F69FAA6337}">
      <dsp:nvSpPr>
        <dsp:cNvPr id="0" name=""/>
        <dsp:cNvSpPr/>
      </dsp:nvSpPr>
      <dsp:spPr>
        <a:xfrm>
          <a:off x="3600402" y="-75032"/>
          <a:ext cx="1452048" cy="1387670"/>
        </a:xfrm>
        <a:prstGeom prst="ellipse">
          <a:avLst/>
        </a:prstGeom>
        <a:solidFill>
          <a:schemeClr val="dk1"/>
        </a:solidFill>
        <a:ln w="1905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Incapacité au travail</a:t>
          </a:r>
          <a:endParaRPr lang="fr-FR" sz="1600" kern="1200" dirty="0"/>
        </a:p>
      </dsp:txBody>
      <dsp:txXfrm>
        <a:off x="3813050" y="128188"/>
        <a:ext cx="1026752" cy="981230"/>
      </dsp:txXfrm>
    </dsp:sp>
    <dsp:sp modelId="{7DD3EEAE-22E9-4A85-95EA-FCA89B6FF364}">
      <dsp:nvSpPr>
        <dsp:cNvPr id="0" name=""/>
        <dsp:cNvSpPr/>
      </dsp:nvSpPr>
      <dsp:spPr>
        <a:xfrm>
          <a:off x="5577228" y="1868774"/>
          <a:ext cx="1395860" cy="1397519"/>
        </a:xfrm>
        <a:prstGeom prst="ellipse">
          <a:avLst/>
        </a:prstGeom>
        <a:solidFill>
          <a:schemeClr val="dk1"/>
        </a:solidFill>
        <a:ln w="1905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 Facteur d’exclusion sociale</a:t>
          </a:r>
          <a:endParaRPr lang="fr-FR" sz="1400" kern="1200" dirty="0"/>
        </a:p>
      </dsp:txBody>
      <dsp:txXfrm>
        <a:off x="5781647" y="2073436"/>
        <a:ext cx="987022" cy="988195"/>
      </dsp:txXfrm>
    </dsp:sp>
    <dsp:sp modelId="{25B8F476-868D-44F1-BB6A-BA3460CD8619}">
      <dsp:nvSpPr>
        <dsp:cNvPr id="0" name=""/>
        <dsp:cNvSpPr/>
      </dsp:nvSpPr>
      <dsp:spPr>
        <a:xfrm>
          <a:off x="3528394" y="3772921"/>
          <a:ext cx="1564347" cy="1486687"/>
        </a:xfrm>
        <a:prstGeom prst="ellipse">
          <a:avLst/>
        </a:prstGeom>
        <a:solidFill>
          <a:schemeClr val="dk1"/>
        </a:solidFill>
        <a:ln w="1905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Détresse psychologique de la victime </a:t>
          </a:r>
        </a:p>
      </dsp:txBody>
      <dsp:txXfrm>
        <a:off x="3757487" y="3990641"/>
        <a:ext cx="1106161" cy="1051247"/>
      </dsp:txXfrm>
    </dsp:sp>
    <dsp:sp modelId="{4A639598-FA7D-416A-9BC2-3FE73F6D48A9}">
      <dsp:nvSpPr>
        <dsp:cNvPr id="0" name=""/>
        <dsp:cNvSpPr/>
      </dsp:nvSpPr>
      <dsp:spPr>
        <a:xfrm>
          <a:off x="1595863" y="1725167"/>
          <a:ext cx="1563665" cy="1684732"/>
        </a:xfrm>
        <a:prstGeom prst="ellipse">
          <a:avLst/>
        </a:prstGeom>
        <a:solidFill>
          <a:schemeClr val="dk1"/>
        </a:solidFill>
        <a:ln w="1905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Détresse psychologique de l’entourage</a:t>
          </a:r>
        </a:p>
      </dsp:txBody>
      <dsp:txXfrm>
        <a:off x="1824856" y="1971890"/>
        <a:ext cx="1105679" cy="11912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4F83E-57B3-46BA-883D-2ABD3990AD6C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D08DB-AE75-4A51-8BFF-A9F8E515F7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7756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FA40C-4433-420A-80FA-B76A304EE1B7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BCCAD-3835-417D-8956-712900FE50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7342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BCCAD-3835-417D-8956-712900FE505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69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277D974-CE96-4675-B743-5C196D4C1DCD}" type="datetimeFigureOut">
              <a:rPr lang="fr-FR" smtClean="0"/>
              <a:t>17/09/2012</a:t>
            </a:fld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BE858F-FE7B-487E-A4E9-C93196EEA477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17" r:id="rId1"/>
    <p:sldLayoutId id="2147484418" r:id="rId2"/>
    <p:sldLayoutId id="2147484419" r:id="rId3"/>
    <p:sldLayoutId id="2147484420" r:id="rId4"/>
    <p:sldLayoutId id="2147484421" r:id="rId5"/>
    <p:sldLayoutId id="2147484422" r:id="rId6"/>
    <p:sldLayoutId id="2147484423" r:id="rId7"/>
    <p:sldLayoutId id="2147484424" r:id="rId8"/>
    <p:sldLayoutId id="2147484425" r:id="rId9"/>
    <p:sldLayoutId id="2147484426" r:id="rId10"/>
    <p:sldLayoutId id="21474844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342584" cy="2304255"/>
          </a:xfrm>
        </p:spPr>
        <p:txBody>
          <a:bodyPr/>
          <a:lstStyle/>
          <a:p>
            <a:r>
              <a:rPr lang="fr-FR" dirty="0" smtClean="0"/>
              <a:t>Thème 3: Les maladies nosocomiales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827584" y="3284984"/>
            <a:ext cx="770485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900" i="1" dirty="0"/>
              <a:t> " Au lieu de s'ingénier à tuer les microbes dans les plaies, ne serait-il pas plus raisonnable de ne pas en introduire</a:t>
            </a:r>
            <a:r>
              <a:rPr lang="fr-FR" sz="2900" i="1" dirty="0" smtClean="0"/>
              <a:t>? » </a:t>
            </a:r>
          </a:p>
          <a:p>
            <a:r>
              <a:rPr lang="fr-FR" sz="2900" i="1" dirty="0" smtClean="0"/>
              <a:t>Louis Pasteur</a:t>
            </a:r>
            <a:endParaRPr lang="fr-FR" sz="2900" i="1" dirty="0"/>
          </a:p>
        </p:txBody>
      </p:sp>
    </p:spTree>
    <p:extLst>
      <p:ext uri="{BB962C8B-B14F-4D97-AF65-F5344CB8AC3E}">
        <p14:creationId xmlns:p14="http://schemas.microsoft.com/office/powerpoint/2010/main" val="336039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404664"/>
            <a:ext cx="8003232" cy="5721499"/>
          </a:xfrm>
        </p:spPr>
        <p:txBody>
          <a:bodyPr/>
          <a:lstStyle/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Les personnes les plus sujettes sont:</a:t>
            </a:r>
          </a:p>
          <a:p>
            <a:r>
              <a:rPr lang="fr-FR" sz="2800" dirty="0" smtClean="0"/>
              <a:t>les immunodéprimés</a:t>
            </a:r>
          </a:p>
          <a:p>
            <a:r>
              <a:rPr lang="fr-FR" sz="2800" dirty="0" smtClean="0"/>
              <a:t>les </a:t>
            </a:r>
            <a:r>
              <a:rPr lang="fr-FR" sz="2800" dirty="0"/>
              <a:t>nouveaux </a:t>
            </a:r>
            <a:r>
              <a:rPr lang="fr-FR" sz="2800" dirty="0" smtClean="0"/>
              <a:t>nés</a:t>
            </a:r>
          </a:p>
          <a:p>
            <a:r>
              <a:rPr lang="fr-FR" sz="2800" dirty="0" smtClean="0"/>
              <a:t> </a:t>
            </a:r>
            <a:r>
              <a:rPr lang="fr-FR" sz="2800" dirty="0"/>
              <a:t>les </a:t>
            </a:r>
            <a:r>
              <a:rPr lang="fr-FR" sz="2800" dirty="0" smtClean="0"/>
              <a:t>prématurés</a:t>
            </a:r>
          </a:p>
          <a:p>
            <a:r>
              <a:rPr lang="fr-FR" sz="2800" dirty="0" smtClean="0"/>
              <a:t> les personnes âgées</a:t>
            </a:r>
          </a:p>
          <a:p>
            <a:endParaRPr lang="fr-FR" sz="2800" dirty="0" smtClean="0"/>
          </a:p>
          <a:p>
            <a:pPr marL="0" indent="0">
              <a:buNone/>
            </a:pPr>
            <a:r>
              <a:rPr lang="fr-FR" sz="2800" i="1" dirty="0" smtClean="0"/>
              <a:t>5 à 10 % des patients hospitalisés sont touchés chaque année par les infections nosocomiales.</a:t>
            </a:r>
            <a:endParaRPr lang="fr-FR" sz="2800" i="1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317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9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9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1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1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fr-FR" dirty="0"/>
              <a:t>4 grands </a:t>
            </a:r>
            <a:r>
              <a:rPr lang="fr-FR" dirty="0" smtClean="0"/>
              <a:t>types d’infections</a:t>
            </a:r>
            <a:r>
              <a:rPr lang="fr-FR" dirty="0" smtClean="0"/>
              <a:t>  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• </a:t>
            </a:r>
            <a:r>
              <a:rPr lang="fr-FR" sz="2400" dirty="0">
                <a:latin typeface="Arial Black" pitchFamily="34" charset="0"/>
              </a:rPr>
              <a:t>auto-infection</a:t>
            </a:r>
            <a:r>
              <a:rPr lang="fr-FR" sz="2400" dirty="0"/>
              <a:t> : le malade avec </a:t>
            </a:r>
            <a:r>
              <a:rPr lang="fr-FR" sz="2400" dirty="0">
                <a:latin typeface="Arial Black" pitchFamily="34" charset="0"/>
              </a:rPr>
              <a:t>ses propres </a:t>
            </a:r>
            <a:r>
              <a:rPr lang="fr-FR" sz="2400" dirty="0" smtClean="0">
                <a:latin typeface="Arial Black" pitchFamily="34" charset="0"/>
              </a:rPr>
              <a:t>germes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/>
              <a:t>•</a:t>
            </a:r>
            <a:r>
              <a:rPr lang="fr-FR" sz="2400" dirty="0">
                <a:latin typeface="Arial Black" pitchFamily="34" charset="0"/>
              </a:rPr>
              <a:t> hétéro-infection </a:t>
            </a:r>
            <a:r>
              <a:rPr lang="fr-FR" sz="2400" dirty="0"/>
              <a:t>: l'infection provient </a:t>
            </a:r>
            <a:r>
              <a:rPr lang="fr-FR" sz="2400" dirty="0">
                <a:latin typeface="Arial Black" pitchFamily="34" charset="0"/>
              </a:rPr>
              <a:t>d'un autre </a:t>
            </a:r>
            <a:r>
              <a:rPr lang="fr-FR" sz="2400" dirty="0" smtClean="0">
                <a:latin typeface="Arial Black" pitchFamily="34" charset="0"/>
              </a:rPr>
              <a:t>malade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/>
              <a:t>• </a:t>
            </a:r>
            <a:r>
              <a:rPr lang="fr-FR" sz="2400" dirty="0">
                <a:latin typeface="Arial Black" pitchFamily="34" charset="0"/>
              </a:rPr>
              <a:t>xéno-infection</a:t>
            </a:r>
            <a:r>
              <a:rPr lang="fr-FR" sz="2400" dirty="0"/>
              <a:t> : la transmission se fait par les </a:t>
            </a:r>
            <a:r>
              <a:rPr lang="fr-FR" sz="2400" dirty="0">
                <a:latin typeface="Arial Black" pitchFamily="34" charset="0"/>
              </a:rPr>
              <a:t>gens de l'extérieur</a:t>
            </a:r>
            <a:r>
              <a:rPr lang="fr-FR" sz="2400" dirty="0"/>
              <a:t> (visiteurs, sous traitants</a:t>
            </a:r>
            <a:r>
              <a:rPr lang="fr-FR" sz="2400" dirty="0" smtClean="0"/>
              <a:t>)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/>
              <a:t>•</a:t>
            </a:r>
            <a:r>
              <a:rPr lang="fr-FR" sz="2400" dirty="0">
                <a:latin typeface="Arial Black" pitchFamily="34" charset="0"/>
              </a:rPr>
              <a:t> exo-infection </a:t>
            </a:r>
            <a:r>
              <a:rPr lang="fr-FR" sz="2400" dirty="0"/>
              <a:t>: dysfonctionnement </a:t>
            </a:r>
            <a:r>
              <a:rPr lang="fr-FR" sz="2400" dirty="0">
                <a:latin typeface="Arial Black" pitchFamily="34" charset="0"/>
              </a:rPr>
              <a:t>technique matériel </a:t>
            </a:r>
            <a:r>
              <a:rPr lang="fr-FR" sz="2400" dirty="0"/>
              <a:t>(circuit d'aération...) </a:t>
            </a: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Ces infections peuvent être </a:t>
            </a:r>
            <a:r>
              <a:rPr lang="fr-FR" sz="2400" dirty="0" smtClean="0">
                <a:latin typeface="Arial Black" pitchFamily="34" charset="0"/>
              </a:rPr>
              <a:t>aéroportées</a:t>
            </a:r>
            <a:r>
              <a:rPr lang="fr-FR" sz="2400" dirty="0" smtClean="0"/>
              <a:t>, </a:t>
            </a:r>
            <a:r>
              <a:rPr lang="fr-FR" sz="2400" dirty="0" err="1" smtClean="0">
                <a:latin typeface="Arial Black" pitchFamily="34" charset="0"/>
              </a:rPr>
              <a:t>manuportées</a:t>
            </a:r>
            <a:r>
              <a:rPr lang="fr-FR" sz="2400" dirty="0" smtClean="0"/>
              <a:t> </a:t>
            </a:r>
            <a:r>
              <a:rPr lang="fr-FR" sz="2400" dirty="0"/>
              <a:t>ou </a:t>
            </a:r>
            <a:r>
              <a:rPr lang="fr-FR" sz="2400" dirty="0" err="1" smtClean="0">
                <a:latin typeface="Arial Black" pitchFamily="34" charset="0"/>
              </a:rPr>
              <a:t>matérioportées</a:t>
            </a:r>
            <a:r>
              <a:rPr lang="fr-FR" sz="2400" dirty="0" smtClean="0"/>
              <a:t>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34689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fr-FR" sz="4900" dirty="0" smtClean="0"/>
              <a:t>                Causes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772816"/>
            <a:ext cx="7315200" cy="35395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• </a:t>
            </a:r>
            <a:r>
              <a:rPr lang="fr-FR" sz="2400" dirty="0"/>
              <a:t>Manque </a:t>
            </a:r>
            <a:r>
              <a:rPr lang="fr-FR" sz="2400" dirty="0" smtClean="0">
                <a:latin typeface="Arial Black" pitchFamily="34" charset="0"/>
              </a:rPr>
              <a:t>d'hygiène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/>
              <a:t>• Le </a:t>
            </a:r>
            <a:r>
              <a:rPr lang="fr-FR" sz="2400" dirty="0">
                <a:latin typeface="Arial Black" pitchFamily="34" charset="0"/>
              </a:rPr>
              <a:t>transfert </a:t>
            </a:r>
            <a:r>
              <a:rPr lang="fr-FR" sz="2400" dirty="0"/>
              <a:t>de patient d'un service à un autre (ou entre différents hôpitaux</a:t>
            </a:r>
            <a:r>
              <a:rPr lang="fr-FR" sz="2400" dirty="0" smtClean="0"/>
              <a:t>)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/>
              <a:t>• Les </a:t>
            </a:r>
            <a:r>
              <a:rPr lang="fr-FR" sz="2400" dirty="0">
                <a:latin typeface="Arial Black" pitchFamily="34" charset="0"/>
              </a:rPr>
              <a:t>comportements du personnel </a:t>
            </a:r>
            <a:r>
              <a:rPr lang="fr-FR" sz="2400" dirty="0"/>
              <a:t>qui parfois sous estime les risques</a:t>
            </a:r>
          </a:p>
        </p:txBody>
      </p:sp>
    </p:spTree>
    <p:extLst>
      <p:ext uri="{BB962C8B-B14F-4D97-AF65-F5344CB8AC3E}">
        <p14:creationId xmlns:p14="http://schemas.microsoft.com/office/powerpoint/2010/main" val="204856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2564904"/>
            <a:ext cx="7315200" cy="1154097"/>
          </a:xfrm>
        </p:spPr>
        <p:txBody>
          <a:bodyPr>
            <a:noAutofit/>
          </a:bodyPr>
          <a:lstStyle/>
          <a:p>
            <a:r>
              <a:rPr lang="fr-FR" sz="4800" dirty="0" smtClean="0"/>
              <a:t>Exemples d’infections nosocomiales: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56502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fr-FR" dirty="0"/>
              <a:t>les E</a:t>
            </a:r>
            <a:r>
              <a:rPr lang="fr-FR" dirty="0" smtClean="0"/>
              <a:t>ntérocoques: 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628800"/>
            <a:ext cx="7459216" cy="4536504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 </a:t>
            </a:r>
            <a:r>
              <a:rPr lang="fr-FR" sz="2800" dirty="0" smtClean="0"/>
              <a:t>font  </a:t>
            </a:r>
            <a:r>
              <a:rPr lang="fr-FR" sz="2800" dirty="0"/>
              <a:t>parti de </a:t>
            </a:r>
            <a:r>
              <a:rPr lang="fr-FR" sz="2800" dirty="0">
                <a:latin typeface="Arial Black" pitchFamily="34" charset="0"/>
              </a:rPr>
              <a:t>la flore </a:t>
            </a:r>
            <a:r>
              <a:rPr lang="fr-FR" sz="2800" dirty="0" smtClean="0">
                <a:latin typeface="Arial Black" pitchFamily="34" charset="0"/>
              </a:rPr>
              <a:t>commensale</a:t>
            </a:r>
          </a:p>
          <a:p>
            <a:endParaRPr lang="fr-FR" sz="2800" dirty="0"/>
          </a:p>
          <a:p>
            <a:r>
              <a:rPr lang="fr-FR" sz="2800" dirty="0"/>
              <a:t> </a:t>
            </a:r>
            <a:r>
              <a:rPr lang="fr-FR" sz="2800" dirty="0" err="1" smtClean="0"/>
              <a:t>cocci</a:t>
            </a:r>
            <a:r>
              <a:rPr lang="fr-FR" sz="2800" dirty="0" smtClean="0"/>
              <a:t>  a </a:t>
            </a:r>
            <a:r>
              <a:rPr lang="fr-FR" sz="2800" dirty="0">
                <a:latin typeface="Arial Black" pitchFamily="34" charset="0"/>
              </a:rPr>
              <a:t>Gram </a:t>
            </a:r>
            <a:r>
              <a:rPr lang="fr-FR" sz="2800" dirty="0" smtClean="0">
                <a:latin typeface="Arial Black" pitchFamily="34" charset="0"/>
              </a:rPr>
              <a:t>+</a:t>
            </a:r>
          </a:p>
          <a:p>
            <a:endParaRPr lang="fr-FR" sz="2800" dirty="0"/>
          </a:p>
          <a:p>
            <a:r>
              <a:rPr lang="fr-FR" sz="2800" dirty="0"/>
              <a:t>  </a:t>
            </a:r>
            <a:r>
              <a:rPr lang="fr-FR" sz="2800" dirty="0" smtClean="0"/>
              <a:t>responsable </a:t>
            </a:r>
            <a:r>
              <a:rPr lang="fr-FR" sz="2800" dirty="0">
                <a:latin typeface="Arial Black" pitchFamily="34" charset="0"/>
              </a:rPr>
              <a:t>d'infections </a:t>
            </a:r>
            <a:r>
              <a:rPr lang="fr-FR" sz="2800" dirty="0" err="1" smtClean="0">
                <a:latin typeface="Arial Black" pitchFamily="34" charset="0"/>
              </a:rPr>
              <a:t>cutano</a:t>
            </a:r>
            <a:r>
              <a:rPr lang="fr-FR" sz="2800" dirty="0" smtClean="0">
                <a:latin typeface="Arial Black" pitchFamily="34" charset="0"/>
              </a:rPr>
              <a:t>-muqueuses </a:t>
            </a:r>
            <a:r>
              <a:rPr lang="fr-FR" sz="2800" dirty="0" smtClean="0"/>
              <a:t>(surinfections </a:t>
            </a:r>
            <a:r>
              <a:rPr lang="fr-FR" sz="2800" dirty="0"/>
              <a:t>plaies chirurgicales, </a:t>
            </a:r>
            <a:r>
              <a:rPr lang="fr-FR" sz="2800" dirty="0" smtClean="0"/>
              <a:t>gangrène..)</a:t>
            </a:r>
          </a:p>
          <a:p>
            <a:endParaRPr lang="fr-FR" sz="2800" dirty="0"/>
          </a:p>
          <a:p>
            <a:r>
              <a:rPr lang="fr-FR" sz="2800" dirty="0"/>
              <a:t>   </a:t>
            </a:r>
            <a:r>
              <a:rPr lang="fr-FR" sz="2800" dirty="0" smtClean="0"/>
              <a:t> </a:t>
            </a:r>
            <a:r>
              <a:rPr lang="fr-FR" sz="2800" dirty="0"/>
              <a:t>se traite a l'</a:t>
            </a:r>
            <a:r>
              <a:rPr lang="fr-FR" sz="2800" dirty="0">
                <a:latin typeface="Arial Black" pitchFamily="34" charset="0"/>
              </a:rPr>
              <a:t>amoxicilline</a:t>
            </a:r>
            <a:r>
              <a:rPr lang="fr-FR" sz="2800" dirty="0"/>
              <a:t> associé a un </a:t>
            </a:r>
            <a:r>
              <a:rPr lang="fr-FR" sz="2800" dirty="0" smtClean="0">
                <a:latin typeface="Arial Black" pitchFamily="34" charset="0"/>
              </a:rPr>
              <a:t>aminoside.</a:t>
            </a:r>
            <a:endParaRPr lang="fr-FR" sz="2800" dirty="0">
              <a:latin typeface="Arial Black" pitchFamily="34" charset="0"/>
            </a:endParaRPr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9366154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fr-FR" dirty="0"/>
              <a:t>les </a:t>
            </a:r>
            <a:r>
              <a:rPr lang="fr-FR" dirty="0" smtClean="0"/>
              <a:t>Pseudomonas: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772816"/>
            <a:ext cx="7315200" cy="3539527"/>
          </a:xfrm>
        </p:spPr>
        <p:txBody>
          <a:bodyPr/>
          <a:lstStyle/>
          <a:p>
            <a:r>
              <a:rPr lang="fr-FR" sz="2800" dirty="0" smtClean="0"/>
              <a:t>pathogènes </a:t>
            </a:r>
            <a:r>
              <a:rPr lang="fr-FR" sz="2800" dirty="0" smtClean="0">
                <a:latin typeface="Arial Black" pitchFamily="34" charset="0"/>
              </a:rPr>
              <a:t>opportunistes</a:t>
            </a:r>
          </a:p>
          <a:p>
            <a:endParaRPr lang="fr-FR" sz="2800" dirty="0"/>
          </a:p>
          <a:p>
            <a:r>
              <a:rPr lang="fr-FR" sz="2800" dirty="0" smtClean="0"/>
              <a:t> </a:t>
            </a:r>
            <a:r>
              <a:rPr lang="fr-FR" sz="2800" dirty="0"/>
              <a:t>cause des </a:t>
            </a:r>
            <a:r>
              <a:rPr lang="fr-FR" sz="2800" dirty="0">
                <a:latin typeface="Arial Black" pitchFamily="34" charset="0"/>
              </a:rPr>
              <a:t>infections </a:t>
            </a:r>
            <a:r>
              <a:rPr lang="fr-FR" sz="2800" dirty="0" smtClean="0">
                <a:latin typeface="Arial Black" pitchFamily="34" charset="0"/>
              </a:rPr>
              <a:t>broncho-pulmonaire</a:t>
            </a:r>
          </a:p>
          <a:p>
            <a:endParaRPr lang="fr-FR" sz="2800" dirty="0"/>
          </a:p>
          <a:p>
            <a:r>
              <a:rPr lang="fr-FR" sz="2800" dirty="0"/>
              <a:t> </a:t>
            </a:r>
            <a:r>
              <a:rPr lang="fr-FR" sz="2800" dirty="0" smtClean="0"/>
              <a:t> </a:t>
            </a:r>
            <a:r>
              <a:rPr lang="fr-FR" sz="2800" dirty="0"/>
              <a:t>se traite a </a:t>
            </a:r>
            <a:r>
              <a:rPr lang="fr-FR" sz="2800" dirty="0">
                <a:latin typeface="Arial Black" pitchFamily="34" charset="0"/>
              </a:rPr>
              <a:t>l'</a:t>
            </a:r>
            <a:r>
              <a:rPr lang="fr-FR" sz="2800" dirty="0" err="1">
                <a:latin typeface="Arial Black" pitchFamily="34" charset="0"/>
              </a:rPr>
              <a:t>amiklin</a:t>
            </a:r>
            <a:r>
              <a:rPr lang="fr-FR" sz="2800" dirty="0">
                <a:latin typeface="Arial Black" pitchFamily="34" charset="0"/>
              </a:rPr>
              <a:t>® et au </a:t>
            </a:r>
            <a:r>
              <a:rPr lang="fr-FR" sz="2800" dirty="0" err="1">
                <a:latin typeface="Arial Black" pitchFamily="34" charset="0"/>
              </a:rPr>
              <a:t>ciflox</a:t>
            </a:r>
            <a:r>
              <a:rPr lang="fr-FR" sz="3200" dirty="0"/>
              <a:t>®</a:t>
            </a:r>
          </a:p>
          <a:p>
            <a:pPr marL="45720" indent="0">
              <a:buNone/>
            </a:pPr>
            <a:endParaRPr lang="fr-FR" sz="32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219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7839186"/>
              </p:ext>
            </p:extLst>
          </p:nvPr>
        </p:nvGraphicFramePr>
        <p:xfrm>
          <a:off x="323528" y="404664"/>
          <a:ext cx="7992888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617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301608" cy="1944216"/>
          </a:xfrm>
        </p:spPr>
        <p:txBody>
          <a:bodyPr>
            <a:normAutofit/>
          </a:bodyPr>
          <a:lstStyle/>
          <a:p>
            <a:r>
              <a:rPr lang="fr-FR" dirty="0" smtClean="0"/>
              <a:t>Quels sont les types de coûts engendrés par ce type d’infection?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122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1268760"/>
            <a:ext cx="7315200" cy="2595025"/>
          </a:xfrm>
        </p:spPr>
        <p:txBody>
          <a:bodyPr>
            <a:normAutofit/>
          </a:bodyPr>
          <a:lstStyle/>
          <a:p>
            <a:r>
              <a:rPr lang="fr-FR" sz="4400" i="1" dirty="0" smtClean="0"/>
              <a:t>  Coût économique et social </a:t>
            </a:r>
            <a:endParaRPr lang="fr-FR" sz="4400" i="1" dirty="0"/>
          </a:p>
        </p:txBody>
      </p:sp>
    </p:spTree>
    <p:extLst>
      <p:ext uri="{BB962C8B-B14F-4D97-AF65-F5344CB8AC3E}">
        <p14:creationId xmlns:p14="http://schemas.microsoft.com/office/powerpoint/2010/main" val="363840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764704"/>
            <a:ext cx="8075240" cy="5361459"/>
          </a:xfrm>
        </p:spPr>
        <p:txBody>
          <a:bodyPr/>
          <a:lstStyle/>
          <a:p>
            <a:pPr marL="0" indent="0">
              <a:buNone/>
            </a:pPr>
            <a:r>
              <a:rPr lang="fr-FR" sz="4000" dirty="0" smtClean="0"/>
              <a:t>          </a:t>
            </a:r>
            <a:r>
              <a:rPr lang="fr-FR" sz="4000" dirty="0" smtClean="0">
                <a:solidFill>
                  <a:schemeClr val="tx2"/>
                </a:solidFill>
              </a:rPr>
              <a:t>Deux types de coûts engendrés:</a:t>
            </a:r>
            <a:endParaRPr lang="fr-FR" sz="40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800" dirty="0" smtClean="0"/>
              <a:t>- </a:t>
            </a:r>
            <a:r>
              <a:rPr lang="fr-FR" sz="4000" dirty="0" smtClean="0"/>
              <a:t>Coûts directs</a:t>
            </a:r>
          </a:p>
          <a:p>
            <a:pPr marL="0" indent="0">
              <a:buNone/>
            </a:pPr>
            <a:endParaRPr lang="fr-FR" sz="4000" dirty="0" smtClean="0"/>
          </a:p>
          <a:p>
            <a:pPr marL="0" indent="0">
              <a:buNone/>
            </a:pPr>
            <a:r>
              <a:rPr lang="fr-FR" sz="4000" dirty="0" smtClean="0"/>
              <a:t>- Coûts indirects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695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800" dirty="0" smtClean="0"/>
              <a:t>Qu’est ce qu’une infection?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266246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2276872"/>
            <a:ext cx="7315200" cy="353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600" dirty="0" smtClean="0">
                <a:solidFill>
                  <a:schemeClr val="tx2"/>
                </a:solidFill>
              </a:rPr>
              <a:t>Coûts directs</a:t>
            </a:r>
            <a:endParaRPr lang="fr-FR" sz="6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39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649491"/>
          </a:xfrm>
        </p:spPr>
        <p:txBody>
          <a:bodyPr>
            <a:normAutofit/>
          </a:bodyPr>
          <a:lstStyle/>
          <a:p>
            <a:r>
              <a:rPr lang="fr-FR" sz="2400" dirty="0" smtClean="0"/>
              <a:t>Frais supplémentaires du fait de l’</a:t>
            </a:r>
            <a:r>
              <a:rPr lang="fr-FR" sz="2400" dirty="0" smtClean="0">
                <a:latin typeface="Arial Black" pitchFamily="34" charset="0"/>
              </a:rPr>
              <a:t>allongement de l’hospitalisation</a:t>
            </a:r>
            <a:r>
              <a:rPr lang="fr-FR" sz="2400" dirty="0" smtClean="0"/>
              <a:t>, des </a:t>
            </a:r>
            <a:r>
              <a:rPr lang="fr-FR" sz="2400" dirty="0" smtClean="0">
                <a:latin typeface="Arial Black" pitchFamily="34" charset="0"/>
              </a:rPr>
              <a:t>traitements anti infectieux</a:t>
            </a:r>
            <a:r>
              <a:rPr lang="fr-FR" sz="2400" dirty="0" smtClean="0"/>
              <a:t>, et des </a:t>
            </a:r>
            <a:r>
              <a:rPr lang="fr-FR" sz="2400" dirty="0" smtClean="0">
                <a:latin typeface="Arial Black" pitchFamily="34" charset="0"/>
              </a:rPr>
              <a:t>examens de laboratoires</a:t>
            </a:r>
            <a:r>
              <a:rPr lang="fr-FR" sz="2400" dirty="0" smtClean="0"/>
              <a:t>.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sz="2400" dirty="0" smtClean="0"/>
              <a:t>Ex : entre  </a:t>
            </a:r>
            <a:r>
              <a:rPr lang="fr-FR" sz="2400" dirty="0" smtClean="0">
                <a:latin typeface="Arial Black" pitchFamily="34" charset="0"/>
              </a:rPr>
              <a:t>1500 à 3000 euros par patient </a:t>
            </a:r>
          </a:p>
          <a:p>
            <a:pPr marL="0" indent="0">
              <a:buNone/>
            </a:pPr>
            <a:r>
              <a:rPr lang="fr-FR" sz="2400" dirty="0" smtClean="0"/>
              <a:t>75 % : accroissement de la durée de séjour  ( 6 à 7 jours)</a:t>
            </a:r>
          </a:p>
          <a:p>
            <a:pPr marL="0" indent="0">
              <a:buNone/>
            </a:pPr>
            <a:r>
              <a:rPr lang="fr-FR" sz="2400" dirty="0" smtClean="0"/>
              <a:t>20 % : consommation antibiotique</a:t>
            </a:r>
          </a:p>
          <a:p>
            <a:pPr marL="0" indent="0">
              <a:buNone/>
            </a:pPr>
            <a:r>
              <a:rPr lang="fr-FR" sz="2400" dirty="0" smtClean="0"/>
              <a:t>5% : examen de laboratoire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990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315200" cy="1154097"/>
          </a:xfrm>
        </p:spPr>
        <p:txBody>
          <a:bodyPr>
            <a:normAutofit/>
          </a:bodyPr>
          <a:lstStyle/>
          <a:p>
            <a:r>
              <a:rPr lang="fr-FR" dirty="0" smtClean="0"/>
              <a:t>Dépenses supplémentaires (%)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1498509"/>
              </p:ext>
            </p:extLst>
          </p:nvPr>
        </p:nvGraphicFramePr>
        <p:xfrm>
          <a:off x="395536" y="1916832"/>
          <a:ext cx="820891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343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620688"/>
            <a:ext cx="8363272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dirty="0" smtClean="0"/>
              <a:t> </a:t>
            </a:r>
          </a:p>
          <a:p>
            <a:pPr marL="0" indent="0" algn="ctr">
              <a:buNone/>
            </a:pPr>
            <a:r>
              <a:rPr lang="fr-FR" sz="6600" dirty="0" smtClean="0">
                <a:solidFill>
                  <a:schemeClr val="tx2"/>
                </a:solidFill>
              </a:rPr>
              <a:t>Coûts indirects</a:t>
            </a:r>
          </a:p>
          <a:p>
            <a:pPr marL="0" indent="0" algn="ctr">
              <a:buNone/>
            </a:pPr>
            <a:endParaRPr lang="fr-FR" sz="39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fr-FR" sz="3900" dirty="0" smtClean="0">
                <a:solidFill>
                  <a:schemeClr val="tx2"/>
                </a:solidFill>
              </a:rPr>
              <a:t>(A savoir les coûts entrainés par les mesures de prévention et de prophylaxie)</a:t>
            </a:r>
            <a:endParaRPr lang="fr-FR" sz="3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14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476672"/>
            <a:ext cx="8568952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Les hôpitaux doivent </a:t>
            </a:r>
            <a:r>
              <a:rPr lang="fr-FR" sz="2400" dirty="0" smtClean="0">
                <a:latin typeface="Arial Black" pitchFamily="34" charset="0"/>
              </a:rPr>
              <a:t>revoir</a:t>
            </a:r>
            <a:r>
              <a:rPr lang="fr-FR" sz="2400" dirty="0" smtClean="0"/>
              <a:t> leur système de </a:t>
            </a:r>
            <a:r>
              <a:rPr lang="fr-FR" sz="2400" dirty="0" smtClean="0">
                <a:latin typeface="Arial Black" pitchFamily="34" charset="0"/>
              </a:rPr>
              <a:t>fonctionnement </a:t>
            </a:r>
            <a:r>
              <a:rPr lang="fr-FR" sz="2400" dirty="0" smtClean="0"/>
              <a:t>afin de </a:t>
            </a:r>
            <a:r>
              <a:rPr lang="fr-FR" sz="2400" dirty="0" smtClean="0">
                <a:latin typeface="Arial Black" pitchFamily="34" charset="0"/>
              </a:rPr>
              <a:t>prévenir</a:t>
            </a:r>
            <a:r>
              <a:rPr lang="fr-FR" sz="2400" dirty="0" smtClean="0"/>
              <a:t> au maximum les infections nosocomiales:</a:t>
            </a:r>
          </a:p>
          <a:p>
            <a:pPr marL="0" indent="0">
              <a:buNone/>
            </a:pPr>
            <a:endParaRPr lang="fr-FR" sz="2400" dirty="0" smtClean="0"/>
          </a:p>
          <a:p>
            <a:pPr marL="342900" indent="-342900">
              <a:buFontTx/>
              <a:buChar char="-"/>
            </a:pPr>
            <a:r>
              <a:rPr lang="fr-FR" sz="2400" dirty="0" smtClean="0"/>
              <a:t>Besoin  </a:t>
            </a:r>
            <a:r>
              <a:rPr lang="fr-FR" sz="2400" dirty="0"/>
              <a:t>d </a:t>
            </a:r>
            <a:r>
              <a:rPr lang="fr-FR" sz="2400" dirty="0">
                <a:latin typeface="Arial Black" pitchFamily="34" charset="0"/>
              </a:rPr>
              <a:t>’équipements adaptés</a:t>
            </a:r>
            <a:r>
              <a:rPr lang="fr-FR" sz="2400" dirty="0"/>
              <a:t> </a:t>
            </a:r>
            <a:r>
              <a:rPr lang="fr-FR" sz="2400" dirty="0" smtClean="0"/>
              <a:t>:</a:t>
            </a:r>
          </a:p>
          <a:p>
            <a:pPr marL="342900" indent="-342900"/>
            <a:r>
              <a:rPr lang="fr-FR" sz="2400" dirty="0"/>
              <a:t>o</a:t>
            </a:r>
            <a:r>
              <a:rPr lang="fr-FR" sz="2400" dirty="0" smtClean="0"/>
              <a:t>n privilégie le matériel à usage unique</a:t>
            </a:r>
          </a:p>
          <a:p>
            <a:r>
              <a:rPr lang="fr-FR" sz="2400" dirty="0" smtClean="0"/>
              <a:t> masques</a:t>
            </a:r>
          </a:p>
          <a:p>
            <a:r>
              <a:rPr lang="fr-FR" sz="2400" dirty="0" smtClean="0"/>
              <a:t> gants stériles   </a:t>
            </a:r>
          </a:p>
          <a:p>
            <a:r>
              <a:rPr lang="fr-FR" sz="2400" dirty="0" smtClean="0"/>
              <a:t>solution hydro alcoolique en abondance</a:t>
            </a:r>
          </a:p>
          <a:p>
            <a:r>
              <a:rPr lang="fr-FR" sz="2400" dirty="0" smtClean="0"/>
              <a:t>Anti bactérien de surface changés régulièrement pour éviter la </a:t>
            </a:r>
            <a:r>
              <a:rPr lang="fr-FR" sz="2400" dirty="0" err="1" smtClean="0"/>
              <a:t>bactério</a:t>
            </a:r>
            <a:r>
              <a:rPr lang="fr-FR" sz="2400" dirty="0" smtClean="0"/>
              <a:t> résistance  </a:t>
            </a:r>
          </a:p>
          <a:p>
            <a:r>
              <a:rPr lang="fr-FR" sz="2400" dirty="0" smtClean="0"/>
              <a:t>autoclaves ( machine de désinfection des instruments et de stérilisation du matériel)</a:t>
            </a:r>
          </a:p>
          <a:p>
            <a:r>
              <a:rPr lang="fr-FR" sz="2400" dirty="0" err="1" smtClean="0"/>
              <a:t>Ect</a:t>
            </a:r>
            <a:r>
              <a:rPr lang="fr-FR" sz="2400" dirty="0" smtClean="0"/>
              <a:t>…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79680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- Maitrise de l’élimination des déchets d'activités de soins à risques infectieux :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 </a:t>
            </a:r>
            <a:r>
              <a:rPr lang="fr-FR" sz="2400" dirty="0" smtClean="0">
                <a:latin typeface="Arial Black" pitchFamily="34" charset="0"/>
              </a:rPr>
              <a:t>Déchets DASRI</a:t>
            </a:r>
            <a:r>
              <a:rPr lang="fr-FR" sz="2400" dirty="0" smtClean="0"/>
              <a:t>=</a:t>
            </a:r>
            <a:r>
              <a:rPr lang="fr-FR" sz="2400" dirty="0"/>
              <a:t> </a:t>
            </a:r>
            <a:r>
              <a:rPr lang="fr-FR" sz="2400" dirty="0" smtClean="0"/>
              <a:t>tous les déchets des activités de soins potentiellement souillés par du sang ou un liquide biologique ainsi que :</a:t>
            </a:r>
          </a:p>
          <a:p>
            <a:pPr marL="0" indent="0">
              <a:buNone/>
            </a:pPr>
            <a:endParaRPr lang="fr-FR" sz="2400" dirty="0" smtClean="0"/>
          </a:p>
          <a:p>
            <a:r>
              <a:rPr lang="fr-FR" sz="2400" dirty="0" smtClean="0"/>
              <a:t>des </a:t>
            </a:r>
            <a:r>
              <a:rPr lang="fr-FR" sz="2400" b="1" dirty="0" smtClean="0"/>
              <a:t>matériels et matériaux </a:t>
            </a:r>
            <a:r>
              <a:rPr lang="fr-FR" sz="2400" dirty="0" smtClean="0">
                <a:latin typeface="Arial Black" pitchFamily="34" charset="0"/>
              </a:rPr>
              <a:t>piquants</a:t>
            </a:r>
            <a:r>
              <a:rPr lang="fr-FR" sz="2400" dirty="0" smtClean="0"/>
              <a:t> ou </a:t>
            </a:r>
            <a:r>
              <a:rPr lang="fr-FR" sz="2400" dirty="0" smtClean="0">
                <a:latin typeface="Arial Black" pitchFamily="34" charset="0"/>
              </a:rPr>
              <a:t>coupants</a:t>
            </a:r>
            <a:r>
              <a:rPr lang="fr-FR" sz="2400" dirty="0" smtClean="0"/>
              <a:t> destinés à l’abandon, qu’ils aient été ou non en contact avec un produit biologique</a:t>
            </a:r>
          </a:p>
          <a:p>
            <a:endParaRPr lang="fr-FR" sz="2400" dirty="0" smtClean="0"/>
          </a:p>
          <a:p>
            <a:r>
              <a:rPr lang="fr-FR" sz="2400" dirty="0" smtClean="0"/>
              <a:t>des </a:t>
            </a:r>
            <a:r>
              <a:rPr lang="fr-FR" sz="2400" dirty="0" smtClean="0">
                <a:latin typeface="Arial Black" pitchFamily="34" charset="0"/>
              </a:rPr>
              <a:t>produits sanguins </a:t>
            </a:r>
            <a:r>
              <a:rPr lang="fr-FR" sz="2400" dirty="0" smtClean="0"/>
              <a:t>à usage thérapeutique </a:t>
            </a:r>
            <a:r>
              <a:rPr lang="fr-FR" sz="2400" dirty="0" smtClean="0">
                <a:latin typeface="Arial Black" pitchFamily="34" charset="0"/>
              </a:rPr>
              <a:t>incomplètement utilisés </a:t>
            </a:r>
            <a:r>
              <a:rPr lang="fr-FR" sz="2400" dirty="0" smtClean="0"/>
              <a:t>ou </a:t>
            </a:r>
            <a:r>
              <a:rPr lang="fr-FR" sz="2400" dirty="0" smtClean="0">
                <a:latin typeface="Arial Black" pitchFamily="34" charset="0"/>
              </a:rPr>
              <a:t>arrivés à péremption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629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6336704"/>
          </a:xfrm>
        </p:spPr>
        <p:txBody>
          <a:bodyPr/>
          <a:lstStyle/>
          <a:p>
            <a:pPr marL="0" indent="0">
              <a:buNone/>
            </a:pPr>
            <a:endParaRPr lang="fr-FR" sz="2400" dirty="0" smtClean="0"/>
          </a:p>
          <a:p>
            <a:pPr marL="342900" indent="-342900"/>
            <a:r>
              <a:rPr lang="fr-FR" sz="2400" dirty="0" smtClean="0"/>
              <a:t> </a:t>
            </a:r>
            <a:r>
              <a:rPr lang="fr-FR" sz="2400" dirty="0">
                <a:latin typeface="Arial Black" pitchFamily="34" charset="0"/>
              </a:rPr>
              <a:t>déchets anatomiques humains </a:t>
            </a:r>
            <a:r>
              <a:rPr lang="fr-FR" sz="2400" dirty="0"/>
              <a:t>correspondant à des fragments humains non aisément </a:t>
            </a:r>
            <a:r>
              <a:rPr lang="fr-FR" sz="2400" dirty="0" smtClean="0"/>
              <a:t>identifiables </a:t>
            </a:r>
            <a:r>
              <a:rPr lang="fr-FR" sz="2400" dirty="0"/>
              <a:t>par un non-spécialiste.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Ces déchets subissent un </a:t>
            </a:r>
            <a:r>
              <a:rPr lang="fr-FR" sz="2400" dirty="0" smtClean="0">
                <a:latin typeface="Arial Black" pitchFamily="34" charset="0"/>
              </a:rPr>
              <a:t>traitement spécial</a:t>
            </a:r>
            <a:r>
              <a:rPr lang="fr-FR" sz="2400" dirty="0" smtClean="0"/>
              <a:t>, plus </a:t>
            </a:r>
            <a:r>
              <a:rPr lang="fr-FR" sz="2400" dirty="0" smtClean="0">
                <a:latin typeface="Arial Black" pitchFamily="34" charset="0"/>
              </a:rPr>
              <a:t>couteux</a:t>
            </a:r>
            <a:r>
              <a:rPr lang="fr-FR" sz="2400" dirty="0" smtClean="0"/>
              <a:t> que celui infligé aux déchets classiques. Dans les hôpitaux, ces déchets sont jetés dans des poubelles jaunes comme celle-ci: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077072"/>
            <a:ext cx="2302396" cy="2302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9808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60486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 </a:t>
            </a:r>
            <a:r>
              <a:rPr lang="fr-FR" sz="2400" dirty="0"/>
              <a:t>- Surveillance de </a:t>
            </a:r>
            <a:r>
              <a:rPr lang="fr-FR" sz="2400" dirty="0">
                <a:latin typeface="Arial Black" pitchFamily="34" charset="0"/>
              </a:rPr>
              <a:t>l’environnement hospitalier</a:t>
            </a:r>
          </a:p>
          <a:p>
            <a:pPr marL="0" indent="0">
              <a:buNone/>
            </a:pPr>
            <a:r>
              <a:rPr lang="fr-FR" sz="2400" dirty="0"/>
              <a:t>Maitrise de la </a:t>
            </a:r>
            <a:r>
              <a:rPr lang="fr-FR" sz="2400" dirty="0">
                <a:latin typeface="Arial Black" pitchFamily="34" charset="0"/>
              </a:rPr>
              <a:t>qualité de l’eau et de l’air </a:t>
            </a:r>
            <a:r>
              <a:rPr lang="fr-FR" sz="2400" dirty="0"/>
              <a:t>( contrôle régulier des conduites d’eau, mise en place de filtres à </a:t>
            </a:r>
            <a:r>
              <a:rPr lang="fr-FR" sz="2400" dirty="0" smtClean="0"/>
              <a:t>air)</a:t>
            </a:r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- Dépenses liées à la nécessité de </a:t>
            </a:r>
            <a:r>
              <a:rPr lang="fr-FR" sz="2400" dirty="0" smtClean="0">
                <a:latin typeface="Arial Black" pitchFamily="34" charset="0"/>
              </a:rPr>
              <a:t>formation du personnel </a:t>
            </a:r>
            <a:r>
              <a:rPr lang="fr-FR" sz="2400" dirty="0" smtClean="0"/>
              <a:t>hospitalier ( audit, formation…)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- </a:t>
            </a:r>
            <a:r>
              <a:rPr lang="fr-FR" sz="2400" dirty="0" smtClean="0">
                <a:latin typeface="Arial Black" pitchFamily="34" charset="0"/>
              </a:rPr>
              <a:t>Création</a:t>
            </a:r>
            <a:r>
              <a:rPr lang="fr-FR" sz="2400" dirty="0" smtClean="0"/>
              <a:t> de postes de </a:t>
            </a:r>
            <a:r>
              <a:rPr lang="fr-FR" sz="2400" dirty="0" smtClean="0">
                <a:latin typeface="Arial Black" pitchFamily="34" charset="0"/>
              </a:rPr>
              <a:t>spécialistes de l’hygiène </a:t>
            </a:r>
            <a:r>
              <a:rPr lang="fr-FR" sz="2400" dirty="0" smtClean="0"/>
              <a:t>( notamment le statut d’infirmière hygiéniste crée en France en 1980)</a:t>
            </a:r>
          </a:p>
          <a:p>
            <a:pPr marL="0" indent="0">
              <a:buNone/>
            </a:pPr>
            <a:endParaRPr lang="fr-FR" sz="2400" dirty="0"/>
          </a:p>
          <a:p>
            <a:pPr marL="45720" indent="0">
              <a:buNone/>
            </a:pPr>
            <a:r>
              <a:rPr lang="fr-FR" sz="2400" dirty="0" smtClean="0"/>
              <a:t>- Création d’organismes spécialisés dans la lutte contre les infections nosocomiales ( CLIN)</a:t>
            </a:r>
          </a:p>
          <a:p>
            <a:pPr>
              <a:buFontTx/>
              <a:buChar char="-"/>
            </a:pPr>
            <a:endParaRPr lang="fr-FR" dirty="0"/>
          </a:p>
          <a:p>
            <a:pPr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809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1484784"/>
            <a:ext cx="7315200" cy="353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6000" dirty="0" smtClean="0"/>
          </a:p>
          <a:p>
            <a:pPr marL="0" indent="0" algn="ctr">
              <a:buNone/>
            </a:pPr>
            <a:r>
              <a:rPr lang="fr-FR" sz="6600" dirty="0" smtClean="0">
                <a:solidFill>
                  <a:schemeClr val="tx2"/>
                </a:solidFill>
              </a:rPr>
              <a:t>Coût social</a:t>
            </a:r>
            <a:endParaRPr lang="fr-FR" sz="6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49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6413613"/>
              </p:ext>
            </p:extLst>
          </p:nvPr>
        </p:nvGraphicFramePr>
        <p:xfrm>
          <a:off x="395536" y="1412776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1259632" y="620688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     </a:t>
            </a:r>
            <a:r>
              <a:rPr lang="fr-FR" sz="2400" i="1" dirty="0" smtClean="0">
                <a:solidFill>
                  <a:schemeClr val="tx2"/>
                </a:solidFill>
              </a:rPr>
              <a:t>Sur le patient victime de l’infection</a:t>
            </a:r>
            <a:endParaRPr lang="fr-FR" sz="2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7637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692696"/>
            <a:ext cx="8363272" cy="5577483"/>
          </a:xfrm>
        </p:spPr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 smtClean="0"/>
              <a:t>Une </a:t>
            </a:r>
            <a:r>
              <a:rPr lang="fr-FR" sz="3600" dirty="0" smtClean="0">
                <a:latin typeface="Arial Black" pitchFamily="34" charset="0"/>
              </a:rPr>
              <a:t>infection</a:t>
            </a:r>
            <a:r>
              <a:rPr lang="fr-FR" sz="3600" dirty="0" smtClean="0"/>
              <a:t> est la pénétration de germes dans un organisme vivant, notamment  de </a:t>
            </a:r>
            <a:r>
              <a:rPr lang="fr-FR" sz="3600" dirty="0" smtClean="0">
                <a:latin typeface="Arial Black" pitchFamily="34" charset="0"/>
              </a:rPr>
              <a:t>micro-organismes</a:t>
            </a:r>
            <a:r>
              <a:rPr lang="fr-FR" sz="3600" dirty="0" smtClean="0"/>
              <a:t> </a:t>
            </a:r>
            <a:r>
              <a:rPr lang="fr-FR" sz="3600" dirty="0" smtClean="0">
                <a:latin typeface="Arial Black" pitchFamily="34" charset="0"/>
              </a:rPr>
              <a:t>pathogènes</a:t>
            </a:r>
            <a:r>
              <a:rPr lang="fr-FR" sz="3600" dirty="0" smtClean="0"/>
              <a:t>  tels que des </a:t>
            </a:r>
            <a:r>
              <a:rPr lang="fr-FR" sz="3600" dirty="0" smtClean="0">
                <a:latin typeface="Arial Black" pitchFamily="34" charset="0"/>
              </a:rPr>
              <a:t>bactéries</a:t>
            </a:r>
            <a:r>
              <a:rPr lang="fr-FR" sz="3600" dirty="0" smtClean="0"/>
              <a:t>, des </a:t>
            </a:r>
            <a:r>
              <a:rPr lang="fr-FR" sz="3600" dirty="0" smtClean="0">
                <a:latin typeface="Arial Black" pitchFamily="34" charset="0"/>
              </a:rPr>
              <a:t>virus</a:t>
            </a:r>
            <a:r>
              <a:rPr lang="fr-FR" sz="3600" dirty="0" smtClean="0"/>
              <a:t>, des </a:t>
            </a:r>
            <a:r>
              <a:rPr lang="fr-FR" sz="3600" dirty="0" smtClean="0">
                <a:latin typeface="Arial Black" pitchFamily="34" charset="0"/>
              </a:rPr>
              <a:t>champignons</a:t>
            </a:r>
            <a:r>
              <a:rPr lang="fr-FR" sz="3600" dirty="0" smtClean="0"/>
              <a:t> ou encore des </a:t>
            </a:r>
            <a:r>
              <a:rPr lang="fr-FR" sz="3600" dirty="0" smtClean="0">
                <a:latin typeface="Arial Black" pitchFamily="34" charset="0"/>
              </a:rPr>
              <a:t>parasites</a:t>
            </a:r>
            <a:r>
              <a:rPr lang="fr-FR" sz="36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9027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 thruBlk="1"/>
      </p:transition>
    </mc:Choice>
    <mc:Fallback xmlns="">
      <p:transition spd="slow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1219"/>
            <a:ext cx="7315200" cy="1154097"/>
          </a:xfrm>
        </p:spPr>
        <p:txBody>
          <a:bodyPr/>
          <a:lstStyle/>
          <a:p>
            <a:r>
              <a:rPr lang="fr-FR" sz="3200" dirty="0" smtClean="0"/>
              <a:t>Pour </a:t>
            </a:r>
            <a:r>
              <a:rPr lang="fr-FR" sz="3200" dirty="0"/>
              <a:t>la </a:t>
            </a:r>
            <a:r>
              <a:rPr lang="fr-FR" sz="3200" dirty="0" smtClean="0"/>
              <a:t>collectivité: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412776"/>
            <a:ext cx="7978080" cy="5112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 Lorsqu'il y a une demande d’indemnisation par un patient</a:t>
            </a:r>
            <a:r>
              <a:rPr lang="fr-FR" sz="2400" dirty="0" smtClean="0">
                <a:latin typeface="Arial Black" pitchFamily="34" charset="0"/>
              </a:rPr>
              <a:t>, les </a:t>
            </a:r>
            <a:r>
              <a:rPr lang="fr-FR" sz="2400" dirty="0">
                <a:latin typeface="Arial Black" pitchFamily="34" charset="0"/>
              </a:rPr>
              <a:t>règlements se font par les assurances </a:t>
            </a:r>
            <a:r>
              <a:rPr lang="fr-FR" sz="2400" dirty="0"/>
              <a:t>(la loi faisant obligation aux médecins et aux établissements de soins de s’assurer</a:t>
            </a:r>
            <a:r>
              <a:rPr lang="fr-FR" sz="2400" dirty="0" smtClean="0"/>
              <a:t>).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Mais </a:t>
            </a:r>
            <a:r>
              <a:rPr lang="fr-FR" sz="2400" dirty="0" smtClean="0">
                <a:latin typeface="Arial Black" pitchFamily="34" charset="0"/>
              </a:rPr>
              <a:t>à partir d’un certain seuil </a:t>
            </a:r>
            <a:r>
              <a:rPr lang="fr-FR" sz="2400" dirty="0" smtClean="0">
                <a:latin typeface="+mj-lt"/>
              </a:rPr>
              <a:t>l’indemnisation</a:t>
            </a:r>
            <a:r>
              <a:rPr lang="fr-FR" sz="2400" dirty="0" smtClean="0">
                <a:latin typeface="Arial Black" pitchFamily="34" charset="0"/>
              </a:rPr>
              <a:t> </a:t>
            </a:r>
            <a:r>
              <a:rPr lang="fr-FR" sz="2400" dirty="0"/>
              <a:t>du patient </a:t>
            </a:r>
            <a:r>
              <a:rPr lang="fr-FR" sz="2400" dirty="0" smtClean="0"/>
              <a:t>victime </a:t>
            </a:r>
            <a:r>
              <a:rPr lang="fr-FR" sz="2400" dirty="0"/>
              <a:t>d’infection nosocomiale </a:t>
            </a:r>
            <a:r>
              <a:rPr lang="fr-FR" sz="2400" dirty="0">
                <a:latin typeface="Arial Black" pitchFamily="34" charset="0"/>
              </a:rPr>
              <a:t>relève de la solidarité nationale </a:t>
            </a:r>
            <a:r>
              <a:rPr lang="fr-FR" sz="2400" dirty="0"/>
              <a:t>et se fait par un organisme administratif sous tutelle du ministère de la santé (ONIAM) financé par la sécurité sociale</a:t>
            </a:r>
            <a:r>
              <a:rPr lang="fr-FR" sz="2400" dirty="0" smtClean="0"/>
              <a:t>. En </a:t>
            </a:r>
            <a:r>
              <a:rPr lang="fr-FR" sz="2400" dirty="0" smtClean="0">
                <a:latin typeface="Arial Black" pitchFamily="34" charset="0"/>
              </a:rPr>
              <a:t>2010, 68 millions d’euros </a:t>
            </a:r>
            <a:r>
              <a:rPr lang="fr-FR" sz="2400" dirty="0" smtClean="0"/>
              <a:t>ont été dépensés par cet organisme pour les indemnisations des patients.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76146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sz="6000" dirty="0" smtClean="0"/>
          </a:p>
          <a:p>
            <a:pPr marL="0" indent="0" algn="ctr">
              <a:buNone/>
            </a:pPr>
            <a:r>
              <a:rPr lang="fr-FR" sz="6000" dirty="0" smtClean="0">
                <a:solidFill>
                  <a:schemeClr val="tx2"/>
                </a:solidFill>
              </a:rPr>
              <a:t>Coût humain</a:t>
            </a:r>
            <a:endParaRPr lang="fr-FR" sz="6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7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649491"/>
          </a:xfrm>
        </p:spPr>
        <p:txBody>
          <a:bodyPr/>
          <a:lstStyle/>
          <a:p>
            <a:r>
              <a:rPr lang="fr-FR" dirty="0" smtClean="0"/>
              <a:t>Nombreux décès : environ 4200 par 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31233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Merci de votre attention!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4802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315200" cy="1154097"/>
          </a:xfrm>
        </p:spPr>
        <p:txBody>
          <a:bodyPr/>
          <a:lstStyle/>
          <a:p>
            <a:r>
              <a:rPr lang="fr-FR" dirty="0" smtClean="0"/>
              <a:t>Sources: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2132856"/>
            <a:ext cx="7315200" cy="3539527"/>
          </a:xfrm>
        </p:spPr>
        <p:txBody>
          <a:bodyPr/>
          <a:lstStyle/>
          <a:p>
            <a:r>
              <a:rPr lang="fr-FR" dirty="0" smtClean="0"/>
              <a:t>Vulgaris-médical.com</a:t>
            </a:r>
          </a:p>
          <a:p>
            <a:r>
              <a:rPr lang="fr-FR" dirty="0" smtClean="0"/>
              <a:t>Oniam.fr</a:t>
            </a:r>
          </a:p>
          <a:p>
            <a:r>
              <a:rPr lang="fr-FR" dirty="0" smtClean="0"/>
              <a:t>Rudologia.fr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017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363272" cy="5649491"/>
          </a:xfrm>
        </p:spPr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 smtClean="0"/>
              <a:t>Ils sont capables de s’y </a:t>
            </a:r>
            <a:r>
              <a:rPr lang="fr-FR" sz="3600" dirty="0" smtClean="0">
                <a:latin typeface="Arial Black" pitchFamily="34" charset="0"/>
              </a:rPr>
              <a:t>multiplier</a:t>
            </a:r>
            <a:r>
              <a:rPr lang="fr-FR" sz="3600" dirty="0" smtClean="0"/>
              <a:t> et de </a:t>
            </a:r>
            <a:r>
              <a:rPr lang="fr-FR" sz="3600" dirty="0" smtClean="0">
                <a:latin typeface="Arial Black" pitchFamily="34" charset="0"/>
              </a:rPr>
              <a:t>provoquer</a:t>
            </a:r>
            <a:r>
              <a:rPr lang="fr-FR" sz="3600" dirty="0" smtClean="0"/>
              <a:t> des </a:t>
            </a:r>
            <a:r>
              <a:rPr lang="fr-FR" sz="3600" dirty="0" smtClean="0">
                <a:latin typeface="Arial Black" pitchFamily="34" charset="0"/>
              </a:rPr>
              <a:t>lésions pathologiques</a:t>
            </a:r>
            <a:r>
              <a:rPr lang="fr-FR" sz="3600" dirty="0" smtClean="0"/>
              <a:t>. Le terme </a:t>
            </a:r>
            <a:r>
              <a:rPr lang="fr-FR" sz="3600" b="1" dirty="0" smtClean="0">
                <a:latin typeface="Arial Black" pitchFamily="34" charset="0"/>
              </a:rPr>
              <a:t>pathogène</a:t>
            </a:r>
            <a:r>
              <a:rPr lang="fr-FR" sz="3600" dirty="0" smtClean="0"/>
              <a:t> désigne ce qui est susceptible d'</a:t>
            </a:r>
            <a:r>
              <a:rPr lang="fr-FR" sz="3600" dirty="0" smtClean="0">
                <a:latin typeface="Arial Black" pitchFamily="34" charset="0"/>
              </a:rPr>
              <a:t>entraîner</a:t>
            </a:r>
            <a:r>
              <a:rPr lang="fr-FR" sz="3600" dirty="0" smtClean="0"/>
              <a:t> une </a:t>
            </a:r>
            <a:r>
              <a:rPr lang="fr-FR" sz="3600" dirty="0" smtClean="0">
                <a:latin typeface="Arial Black" pitchFamily="34" charset="0"/>
              </a:rPr>
              <a:t>maladie</a:t>
            </a:r>
            <a:r>
              <a:rPr lang="fr-FR" sz="3600" dirty="0" smtClean="0"/>
              <a:t>.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61652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548681"/>
            <a:ext cx="6768752" cy="108012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r>
              <a:rPr lang="fr-FR" sz="4200" dirty="0" smtClean="0"/>
              <a:t>D’autres caractéristiques de l’infection :</a:t>
            </a:r>
            <a:endParaRPr lang="fr-FR" sz="4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916832"/>
            <a:ext cx="8208912" cy="46531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fr-FR" sz="2800" dirty="0" smtClean="0"/>
          </a:p>
          <a:p>
            <a:r>
              <a:rPr lang="fr-FR" sz="2800" dirty="0" smtClean="0"/>
              <a:t>Une infection peut être </a:t>
            </a:r>
            <a:r>
              <a:rPr lang="fr-FR" sz="2800" dirty="0" smtClean="0">
                <a:latin typeface="Arial Black" pitchFamily="34" charset="0"/>
              </a:rPr>
              <a:t>localisée</a:t>
            </a:r>
            <a:r>
              <a:rPr lang="fr-FR" sz="2800" dirty="0" smtClean="0"/>
              <a:t> ou </a:t>
            </a:r>
            <a:r>
              <a:rPr lang="fr-FR" sz="2800" dirty="0" smtClean="0">
                <a:latin typeface="Arial Black" pitchFamily="34" charset="0"/>
              </a:rPr>
              <a:t>généralisée</a:t>
            </a:r>
            <a:r>
              <a:rPr lang="fr-FR" sz="2800" dirty="0" smtClean="0"/>
              <a:t>.</a:t>
            </a:r>
          </a:p>
          <a:p>
            <a:pPr marL="0" indent="0">
              <a:buNone/>
            </a:pPr>
            <a:endParaRPr lang="fr-FR" sz="2800" dirty="0"/>
          </a:p>
          <a:p>
            <a:r>
              <a:rPr lang="fr-FR" sz="2800" dirty="0" smtClean="0"/>
              <a:t>On dit qu’elle est  </a:t>
            </a:r>
            <a:r>
              <a:rPr lang="fr-FR" sz="2800" dirty="0" smtClean="0">
                <a:latin typeface="Arial Black" pitchFamily="34" charset="0"/>
              </a:rPr>
              <a:t>exogène</a:t>
            </a:r>
            <a:r>
              <a:rPr lang="fr-FR" sz="2800" dirty="0" smtClean="0"/>
              <a:t> quand elle est  due à des germes qui proviennent de l'</a:t>
            </a:r>
            <a:r>
              <a:rPr lang="fr-FR" sz="2800" dirty="0" smtClean="0">
                <a:latin typeface="Arial Black" pitchFamily="34" charset="0"/>
              </a:rPr>
              <a:t>environnement</a:t>
            </a:r>
            <a:r>
              <a:rPr lang="fr-FR" sz="2800" dirty="0" smtClean="0"/>
              <a:t> ou </a:t>
            </a:r>
            <a:r>
              <a:rPr lang="fr-FR" sz="2800" dirty="0" smtClean="0">
                <a:latin typeface="Arial Black" pitchFamily="34" charset="0"/>
              </a:rPr>
              <a:t>endogène</a:t>
            </a:r>
            <a:r>
              <a:rPr lang="fr-FR" sz="2800" dirty="0" smtClean="0"/>
              <a:t> pour les germes qui proviennent de </a:t>
            </a:r>
            <a:r>
              <a:rPr lang="fr-FR" sz="2800" dirty="0" smtClean="0">
                <a:latin typeface="Arial Black" pitchFamily="34" charset="0"/>
              </a:rPr>
              <a:t>l’organisme lui-même</a:t>
            </a:r>
            <a:endParaRPr lang="fr-FR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37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548680"/>
            <a:ext cx="8291264" cy="5577483"/>
          </a:xfrm>
        </p:spPr>
        <p:txBody>
          <a:bodyPr>
            <a:normAutofit/>
          </a:bodyPr>
          <a:lstStyle/>
          <a:p>
            <a:r>
              <a:rPr lang="fr-FR" sz="2800" dirty="0" smtClean="0"/>
              <a:t>Une infection se développe avant tout quand il existe une faiblesse de défense immunitaires naturelles de l'organisme.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32806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1988840"/>
            <a:ext cx="7992888" cy="2016223"/>
          </a:xfrm>
        </p:spPr>
        <p:txBody>
          <a:bodyPr>
            <a:normAutofit/>
          </a:bodyPr>
          <a:lstStyle/>
          <a:p>
            <a:r>
              <a:rPr lang="fr-FR" dirty="0"/>
              <a:t>Qu’est ce qu’une infection nosocomiale?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740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sz="2800" dirty="0" smtClean="0"/>
              <a:t>13 </a:t>
            </a:r>
            <a:r>
              <a:rPr lang="fr-FR" sz="2800" dirty="0"/>
              <a:t>octobre 1988 : </a:t>
            </a:r>
            <a:r>
              <a:rPr lang="fr-FR" sz="2800" dirty="0" smtClean="0"/>
              <a:t> </a:t>
            </a:r>
            <a:r>
              <a:rPr lang="fr-FR" sz="2800" dirty="0"/>
              <a:t>première </a:t>
            </a:r>
            <a:r>
              <a:rPr lang="fr-FR" sz="2800" dirty="0">
                <a:latin typeface="Arial Black" pitchFamily="34" charset="0"/>
              </a:rPr>
              <a:t>définition </a:t>
            </a:r>
            <a:r>
              <a:rPr lang="fr-FR" sz="2800" dirty="0" smtClean="0">
                <a:latin typeface="Arial Black" pitchFamily="34" charset="0"/>
              </a:rPr>
              <a:t>de </a:t>
            </a:r>
            <a:r>
              <a:rPr lang="fr-FR" sz="2800" dirty="0">
                <a:latin typeface="Arial Black" pitchFamily="34" charset="0"/>
              </a:rPr>
              <a:t>l'infection nosocomiale</a:t>
            </a:r>
            <a:r>
              <a:rPr lang="fr-FR" sz="2800" dirty="0"/>
              <a:t> est donnée par le</a:t>
            </a:r>
          </a:p>
          <a:p>
            <a:pPr marL="0" indent="0">
              <a:buNone/>
            </a:pPr>
            <a:r>
              <a:rPr lang="fr-FR" sz="2800" dirty="0"/>
              <a:t>ministère de la santé. </a:t>
            </a:r>
            <a:endParaRPr lang="fr-FR" sz="2800" dirty="0" smtClean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Elle concerne toutes </a:t>
            </a:r>
            <a:r>
              <a:rPr lang="fr-FR" sz="2800" dirty="0"/>
              <a:t>les </a:t>
            </a:r>
            <a:r>
              <a:rPr lang="fr-FR" sz="2800" dirty="0">
                <a:latin typeface="Arial Black" pitchFamily="34" charset="0"/>
              </a:rPr>
              <a:t>infections contractées </a:t>
            </a:r>
            <a:r>
              <a:rPr lang="fr-FR" sz="2800" dirty="0"/>
              <a:t>dans un </a:t>
            </a:r>
            <a:r>
              <a:rPr lang="fr-FR" sz="2800" dirty="0">
                <a:latin typeface="Arial Black" pitchFamily="34" charset="0"/>
              </a:rPr>
              <a:t>établissement de </a:t>
            </a:r>
            <a:r>
              <a:rPr lang="fr-FR" sz="2800" dirty="0" smtClean="0">
                <a:latin typeface="Arial Black" pitchFamily="34" charset="0"/>
              </a:rPr>
              <a:t>santé </a:t>
            </a:r>
            <a:r>
              <a:rPr lang="fr-FR" sz="2800" dirty="0" smtClean="0"/>
              <a:t>décelées </a:t>
            </a:r>
            <a:r>
              <a:rPr lang="fr-FR" sz="2800" dirty="0">
                <a:latin typeface="Arial Black" pitchFamily="34" charset="0"/>
              </a:rPr>
              <a:t>48h</a:t>
            </a:r>
            <a:r>
              <a:rPr lang="fr-FR" sz="2800" dirty="0"/>
              <a:t> </a:t>
            </a:r>
            <a:r>
              <a:rPr lang="fr-FR" sz="2800" dirty="0">
                <a:latin typeface="Arial Black" pitchFamily="34" charset="0"/>
              </a:rPr>
              <a:t>après</a:t>
            </a:r>
            <a:r>
              <a:rPr lang="fr-FR" sz="2800" dirty="0"/>
              <a:t> admission et jusqu'à </a:t>
            </a:r>
            <a:r>
              <a:rPr lang="fr-FR" sz="2800" dirty="0">
                <a:latin typeface="Arial Black" pitchFamily="34" charset="0"/>
              </a:rPr>
              <a:t>1 an </a:t>
            </a:r>
            <a:r>
              <a:rPr lang="fr-FR" sz="2800" dirty="0"/>
              <a:t>dans le cas d'une cicatrice chirurgicale</a:t>
            </a:r>
          </a:p>
          <a:p>
            <a:pPr marL="0" indent="0">
              <a:buNone/>
            </a:pPr>
            <a:r>
              <a:rPr lang="fr-FR" sz="2800" dirty="0"/>
              <a:t>(prothèse, implant</a:t>
            </a:r>
            <a:r>
              <a:rPr lang="fr-FR" sz="2800" dirty="0" smtClean="0"/>
              <a:t>).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3663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i="1" dirty="0" smtClean="0"/>
              <a:t>     3 </a:t>
            </a:r>
            <a:r>
              <a:rPr lang="fr-FR" i="1" dirty="0"/>
              <a:t>éléments indissociables 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495960"/>
              </p:ext>
            </p:extLst>
          </p:nvPr>
        </p:nvGraphicFramePr>
        <p:xfrm>
          <a:off x="914400" y="2770188"/>
          <a:ext cx="7315200" cy="3538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TC102191724[[fn=dance2]]</Template>
  <TotalTime>4585</TotalTime>
  <Words>878</Words>
  <Application>Microsoft Office PowerPoint</Application>
  <PresentationFormat>Affichage à l'écran (4:3)</PresentationFormat>
  <Paragraphs>142</Paragraphs>
  <Slides>34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Perspective</vt:lpstr>
      <vt:lpstr>Thème 3: Les maladies nosocomiales</vt:lpstr>
      <vt:lpstr>Qu’est ce qu’une infection?</vt:lpstr>
      <vt:lpstr>Présentation PowerPoint</vt:lpstr>
      <vt:lpstr>Présentation PowerPoint</vt:lpstr>
      <vt:lpstr> D’autres caractéristiques de l’infection :</vt:lpstr>
      <vt:lpstr>Présentation PowerPoint</vt:lpstr>
      <vt:lpstr>Qu’est ce qu’une infection nosocomiale? </vt:lpstr>
      <vt:lpstr>Présentation PowerPoint</vt:lpstr>
      <vt:lpstr>     3 éléments indissociables </vt:lpstr>
      <vt:lpstr>Présentation PowerPoint</vt:lpstr>
      <vt:lpstr>4 grands types d’infections   </vt:lpstr>
      <vt:lpstr>                Causes </vt:lpstr>
      <vt:lpstr>Exemples d’infections nosocomiales:</vt:lpstr>
      <vt:lpstr>les Entérocoques:  </vt:lpstr>
      <vt:lpstr>les Pseudomonas: </vt:lpstr>
      <vt:lpstr>Présentation PowerPoint</vt:lpstr>
      <vt:lpstr>Quels sont les types de coûts engendrés par ce type d’infection?</vt:lpstr>
      <vt:lpstr>  Coût économique et social </vt:lpstr>
      <vt:lpstr>Présentation PowerPoint</vt:lpstr>
      <vt:lpstr>Présentation PowerPoint</vt:lpstr>
      <vt:lpstr>Présentation PowerPoint</vt:lpstr>
      <vt:lpstr>Dépenses supplémentaires (%)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Pour la collectivité:</vt:lpstr>
      <vt:lpstr>Présentation PowerPoint</vt:lpstr>
      <vt:lpstr>Présentation PowerPoint</vt:lpstr>
      <vt:lpstr>Merci de votre attention!</vt:lpstr>
      <vt:lpstr>Sources: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Thème 3: Les maladies nosocomiales</dc:title>
  <dc:creator>Marifé</dc:creator>
  <cp:lastModifiedBy>Marifé</cp:lastModifiedBy>
  <cp:revision>58</cp:revision>
  <dcterms:created xsi:type="dcterms:W3CDTF">2012-09-09T15:43:36Z</dcterms:created>
  <dcterms:modified xsi:type="dcterms:W3CDTF">2012-09-17T09:02:39Z</dcterms:modified>
</cp:coreProperties>
</file>